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377" r:id="rId3"/>
    <p:sldId id="378" r:id="rId4"/>
    <p:sldId id="257" r:id="rId5"/>
    <p:sldId id="362" r:id="rId6"/>
    <p:sldId id="365" r:id="rId7"/>
    <p:sldId id="367" r:id="rId8"/>
    <p:sldId id="265" r:id="rId9"/>
    <p:sldId id="270" r:id="rId10"/>
    <p:sldId id="288" r:id="rId11"/>
    <p:sldId id="291" r:id="rId12"/>
    <p:sldId id="293" r:id="rId13"/>
    <p:sldId id="295" r:id="rId14"/>
    <p:sldId id="300" r:id="rId15"/>
    <p:sldId id="302" r:id="rId16"/>
    <p:sldId id="304" r:id="rId17"/>
    <p:sldId id="307" r:id="rId18"/>
    <p:sldId id="309" r:id="rId19"/>
    <p:sldId id="312" r:id="rId20"/>
    <p:sldId id="314" r:id="rId21"/>
    <p:sldId id="318" r:id="rId22"/>
    <p:sldId id="320" r:id="rId23"/>
    <p:sldId id="322" r:id="rId24"/>
    <p:sldId id="376" r:id="rId25"/>
    <p:sldId id="327" r:id="rId26"/>
    <p:sldId id="363" r:id="rId27"/>
    <p:sldId id="333" r:id="rId28"/>
    <p:sldId id="337" r:id="rId29"/>
    <p:sldId id="340" r:id="rId30"/>
    <p:sldId id="344" r:id="rId31"/>
    <p:sldId id="346" r:id="rId32"/>
    <p:sldId id="349" r:id="rId33"/>
    <p:sldId id="352" r:id="rId34"/>
    <p:sldId id="359" r:id="rId35"/>
    <p:sldId id="360" r:id="rId36"/>
    <p:sldId id="263" r:id="rId37"/>
  </p:sldIdLst>
  <p:sldSz cx="12192000" cy="6858000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800000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80" autoAdjust="0"/>
    <p:restoredTop sz="96252" autoAdjust="0"/>
  </p:normalViewPr>
  <p:slideViewPr>
    <p:cSldViewPr snapToGrid="0">
      <p:cViewPr>
        <p:scale>
          <a:sx n="100" d="100"/>
          <a:sy n="100" d="100"/>
        </p:scale>
        <p:origin x="-72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4056" y="9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hyperlink" Target="http://www.minfin.am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D11177-F552-4B51-A604-91E481EE3325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75EC9F09-0D83-4809-B9F7-4A62D27E3C72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hy-AM" sz="2800" b="1" smtClean="0">
              <a:solidFill>
                <a:srgbClr val="800000"/>
              </a:solidFill>
              <a:latin typeface="Arial Body"/>
            </a:rPr>
            <a:t>Երաշխավորել</a:t>
          </a:r>
          <a:r>
            <a:rPr lang="en-US" sz="2800" b="1" smtClean="0">
              <a:solidFill>
                <a:srgbClr val="800000"/>
              </a:solidFill>
              <a:latin typeface="Arial Body"/>
            </a:rPr>
            <a:t> </a:t>
          </a:r>
          <a:r>
            <a:rPr lang="en-US" sz="2800" b="1" dirty="0" smtClean="0">
              <a:solidFill>
                <a:srgbClr val="800000"/>
              </a:solidFill>
              <a:latin typeface="Arial Body"/>
            </a:rPr>
            <a:t>հանրային բարիքի  արդար բաշխում</a:t>
          </a:r>
          <a:r>
            <a:rPr lang="hy-AM" sz="2600" dirty="0" smtClean="0">
              <a:solidFill>
                <a:srgbClr val="800000"/>
              </a:solidFill>
              <a:latin typeface="Arial Body"/>
            </a:rPr>
            <a:t>, </a:t>
          </a:r>
        </a:p>
        <a:p>
          <a:pPr algn="ctr" rtl="0"/>
          <a:r>
            <a:rPr lang="hy-AM" sz="2600" dirty="0" smtClean="0">
              <a:solidFill>
                <a:srgbClr val="800000"/>
              </a:solidFill>
              <a:latin typeface="Arial Body"/>
            </a:rPr>
            <a:t>որի համար </a:t>
          </a:r>
          <a:r>
            <a:rPr lang="hy-AM" sz="2600" dirty="0" smtClean="0">
              <a:solidFill>
                <a:srgbClr val="800000"/>
              </a:solidFill>
            </a:rPr>
            <a:t>պետք է ապահովել՝ </a:t>
          </a:r>
          <a:endParaRPr lang="en-US" sz="2600" dirty="0">
            <a:solidFill>
              <a:srgbClr val="800000"/>
            </a:solidFill>
          </a:endParaRPr>
        </a:p>
      </dgm:t>
    </dgm:pt>
    <dgm:pt modelId="{30BE035C-CCAF-43C7-AC9C-2BF95D6C7065}" type="parTrans" cxnId="{96A39257-2EC2-4419-BF61-ED4A8CE6A0CD}">
      <dgm:prSet/>
      <dgm:spPr/>
      <dgm:t>
        <a:bodyPr/>
        <a:lstStyle/>
        <a:p>
          <a:endParaRPr lang="en-US" sz="2600"/>
        </a:p>
      </dgm:t>
    </dgm:pt>
    <dgm:pt modelId="{44581570-8AE0-4512-B44C-CFB836CB7449}" type="sibTrans" cxnId="{96A39257-2EC2-4419-BF61-ED4A8CE6A0CD}">
      <dgm:prSet/>
      <dgm:spPr/>
      <dgm:t>
        <a:bodyPr/>
        <a:lstStyle/>
        <a:p>
          <a:endParaRPr lang="en-US" sz="2600"/>
        </a:p>
      </dgm:t>
    </dgm:pt>
    <dgm:pt modelId="{2488914C-8F51-4B4B-9A33-EE5232D61653}" type="pres">
      <dgm:prSet presAssocID="{2DD11177-F552-4B51-A604-91E481EE332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77CCBB-1267-469C-BCBC-AC83032F9558}" type="pres">
      <dgm:prSet presAssocID="{75EC9F09-0D83-4809-B9F7-4A62D27E3C72}" presName="parentText" presStyleLbl="node1" presStyleIdx="0" presStyleCnt="1" custScaleY="88708" custLinFactNeighborX="0" custLinFactNeighborY="2016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ADEE20-CB3C-48D2-8380-E62DDF13D774}" type="presOf" srcId="{2DD11177-F552-4B51-A604-91E481EE3325}" destId="{2488914C-8F51-4B4B-9A33-EE5232D61653}" srcOrd="0" destOrd="0" presId="urn:microsoft.com/office/officeart/2005/8/layout/vList2"/>
    <dgm:cxn modelId="{85F6B706-85B4-4A73-B5FE-60B89BDC2F6F}" type="presOf" srcId="{75EC9F09-0D83-4809-B9F7-4A62D27E3C72}" destId="{B677CCBB-1267-469C-BCBC-AC83032F9558}" srcOrd="0" destOrd="0" presId="urn:microsoft.com/office/officeart/2005/8/layout/vList2"/>
    <dgm:cxn modelId="{96A39257-2EC2-4419-BF61-ED4A8CE6A0CD}" srcId="{2DD11177-F552-4B51-A604-91E481EE3325}" destId="{75EC9F09-0D83-4809-B9F7-4A62D27E3C72}" srcOrd="0" destOrd="0" parTransId="{30BE035C-CCAF-43C7-AC9C-2BF95D6C7065}" sibTransId="{44581570-8AE0-4512-B44C-CFB836CB7449}"/>
    <dgm:cxn modelId="{213C7696-244C-4506-9811-BAFCD8D580D3}" type="presParOf" srcId="{2488914C-8F51-4B4B-9A33-EE5232D61653}" destId="{B677CCBB-1267-469C-BCBC-AC83032F955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79B825-43A3-4327-80AD-455094C2A7F8}" type="doc">
      <dgm:prSet loTypeId="urn:microsoft.com/office/officeart/2005/8/layout/default#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C26527C-ECEF-43B4-A89A-7389A1CD4458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y-AM" sz="2800" dirty="0" smtClean="0">
              <a:solidFill>
                <a:srgbClr val="800000"/>
              </a:solidFill>
              <a:latin typeface="GHEA Grapalat" pitchFamily="50" charset="0"/>
            </a:rPr>
            <a:t>Կարգավորումների</a:t>
          </a:r>
          <a:r>
            <a:rPr lang="fr-FR" sz="2800" dirty="0" smtClean="0">
              <a:solidFill>
                <a:srgbClr val="800000"/>
              </a:solidFill>
              <a:latin typeface="GHEA Grapalat" pitchFamily="50" charset="0"/>
            </a:rPr>
            <a:t>, </a:t>
          </a:r>
          <a:r>
            <a:rPr lang="hy-AM" sz="2800" dirty="0" smtClean="0">
              <a:solidFill>
                <a:srgbClr val="800000"/>
              </a:solidFill>
              <a:latin typeface="GHEA Grapalat" pitchFamily="50" charset="0"/>
            </a:rPr>
            <a:t>կանխատեսումների և որոշումների համարժեքություն</a:t>
          </a:r>
          <a:endParaRPr lang="en-US" sz="2800" dirty="0">
            <a:solidFill>
              <a:srgbClr val="800000"/>
            </a:solidFill>
            <a:latin typeface="GHEA Grapalat" pitchFamily="50" charset="0"/>
          </a:endParaRPr>
        </a:p>
      </dgm:t>
    </dgm:pt>
    <dgm:pt modelId="{93840B90-7DA7-4CA2-B12D-A6D479367A2B}" type="parTrans" cxnId="{556F8229-F6BF-4452-A1D5-29E1AD1F48E9}">
      <dgm:prSet/>
      <dgm:spPr/>
      <dgm:t>
        <a:bodyPr/>
        <a:lstStyle/>
        <a:p>
          <a:endParaRPr lang="en-US" sz="2800">
            <a:solidFill>
              <a:srgbClr val="800000"/>
            </a:solidFill>
            <a:latin typeface="GHEA Grapalat" pitchFamily="50" charset="0"/>
          </a:endParaRPr>
        </a:p>
      </dgm:t>
    </dgm:pt>
    <dgm:pt modelId="{C5B39360-E461-4DED-BBF0-3C57D0866170}" type="sibTrans" cxnId="{556F8229-F6BF-4452-A1D5-29E1AD1F48E9}">
      <dgm:prSet/>
      <dgm:spPr/>
      <dgm:t>
        <a:bodyPr/>
        <a:lstStyle/>
        <a:p>
          <a:endParaRPr lang="en-US" sz="2800">
            <a:solidFill>
              <a:srgbClr val="800000"/>
            </a:solidFill>
            <a:latin typeface="GHEA Grapalat" pitchFamily="50" charset="0"/>
          </a:endParaRPr>
        </a:p>
      </dgm:t>
    </dgm:pt>
    <dgm:pt modelId="{590B7702-688A-45A3-B92B-CB8ECFB26ADC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y-AM" sz="2800" dirty="0" smtClean="0">
              <a:solidFill>
                <a:srgbClr val="800000"/>
              </a:solidFill>
              <a:latin typeface="GHEA Grapalat" pitchFamily="50" charset="0"/>
            </a:rPr>
            <a:t>Հանրային բարիքի հասցեական, արդյունավետ և խնայողաբար օգտագործում</a:t>
          </a:r>
          <a:endParaRPr lang="en-US" sz="2800" dirty="0">
            <a:solidFill>
              <a:srgbClr val="800000"/>
            </a:solidFill>
            <a:latin typeface="GHEA Grapalat" pitchFamily="50" charset="0"/>
          </a:endParaRPr>
        </a:p>
      </dgm:t>
    </dgm:pt>
    <dgm:pt modelId="{19E1F0A7-621F-4D93-A08B-18FB35BFA887}" type="parTrans" cxnId="{ED8D57A5-5A8A-42A3-B017-01555F4C2821}">
      <dgm:prSet/>
      <dgm:spPr/>
      <dgm:t>
        <a:bodyPr/>
        <a:lstStyle/>
        <a:p>
          <a:endParaRPr lang="en-US" sz="2800">
            <a:solidFill>
              <a:srgbClr val="800000"/>
            </a:solidFill>
            <a:latin typeface="GHEA Grapalat" pitchFamily="50" charset="0"/>
          </a:endParaRPr>
        </a:p>
      </dgm:t>
    </dgm:pt>
    <dgm:pt modelId="{CB600755-77B4-4D94-85BF-D7CD637DEC82}" type="sibTrans" cxnId="{ED8D57A5-5A8A-42A3-B017-01555F4C2821}">
      <dgm:prSet/>
      <dgm:spPr/>
      <dgm:t>
        <a:bodyPr/>
        <a:lstStyle/>
        <a:p>
          <a:endParaRPr lang="en-US" sz="2800">
            <a:solidFill>
              <a:srgbClr val="800000"/>
            </a:solidFill>
            <a:latin typeface="GHEA Grapalat" pitchFamily="50" charset="0"/>
          </a:endParaRPr>
        </a:p>
      </dgm:t>
    </dgm:pt>
    <dgm:pt modelId="{0447D380-02C2-46E3-868D-BF92E679144C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y-AM" sz="2800" dirty="0" smtClean="0">
              <a:solidFill>
                <a:srgbClr val="800000"/>
              </a:solidFill>
              <a:latin typeface="GHEA Grapalat" pitchFamily="50" charset="0"/>
            </a:rPr>
            <a:t>Թափանցիկության, հաշվետվողականության և հսկողության ամբողջականություն</a:t>
          </a:r>
          <a:endParaRPr lang="en-US" sz="2800" dirty="0">
            <a:solidFill>
              <a:srgbClr val="800000"/>
            </a:solidFill>
            <a:latin typeface="GHEA Grapalat" pitchFamily="50" charset="0"/>
          </a:endParaRPr>
        </a:p>
      </dgm:t>
    </dgm:pt>
    <dgm:pt modelId="{AFAED4E2-A3A8-4E00-97B3-B6194343B8B5}" type="parTrans" cxnId="{853D0C2B-4D03-4F04-AF86-259EEFAA4411}">
      <dgm:prSet/>
      <dgm:spPr/>
      <dgm:t>
        <a:bodyPr/>
        <a:lstStyle/>
        <a:p>
          <a:endParaRPr lang="en-US" sz="2800">
            <a:solidFill>
              <a:srgbClr val="800000"/>
            </a:solidFill>
            <a:latin typeface="GHEA Grapalat" pitchFamily="50" charset="0"/>
          </a:endParaRPr>
        </a:p>
      </dgm:t>
    </dgm:pt>
    <dgm:pt modelId="{29EEA530-2660-4C5A-AB3F-65A39281E620}" type="sibTrans" cxnId="{853D0C2B-4D03-4F04-AF86-259EEFAA4411}">
      <dgm:prSet/>
      <dgm:spPr/>
      <dgm:t>
        <a:bodyPr/>
        <a:lstStyle/>
        <a:p>
          <a:endParaRPr lang="en-US" sz="2800">
            <a:solidFill>
              <a:srgbClr val="800000"/>
            </a:solidFill>
            <a:latin typeface="GHEA Grapalat" pitchFamily="50" charset="0"/>
          </a:endParaRPr>
        </a:p>
      </dgm:t>
    </dgm:pt>
    <dgm:pt modelId="{447B0FDA-91A4-4CC1-B344-3908570CBDA8}" type="pres">
      <dgm:prSet presAssocID="{0E79B825-43A3-4327-80AD-455094C2A7F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6B51AD-D361-44DC-A0CD-FE5580401557}" type="pres">
      <dgm:prSet presAssocID="{AC26527C-ECEF-43B4-A89A-7389A1CD4458}" presName="node" presStyleLbl="node1" presStyleIdx="0" presStyleCnt="3" custScaleY="1244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A1AC78-DD84-43E6-8E4A-0B0F0E985C06}" type="pres">
      <dgm:prSet presAssocID="{C5B39360-E461-4DED-BBF0-3C57D0866170}" presName="sibTrans" presStyleCnt="0"/>
      <dgm:spPr/>
    </dgm:pt>
    <dgm:pt modelId="{BB4FF7DA-2DC7-4DBE-870F-ADAEA747BCF1}" type="pres">
      <dgm:prSet presAssocID="{590B7702-688A-45A3-B92B-CB8ECFB26ADC}" presName="node" presStyleLbl="node1" presStyleIdx="1" presStyleCnt="3" custScaleY="1219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34510B-CFBB-4635-A0AA-E1DE150FB9EE}" type="pres">
      <dgm:prSet presAssocID="{CB600755-77B4-4D94-85BF-D7CD637DEC82}" presName="sibTrans" presStyleCnt="0"/>
      <dgm:spPr/>
    </dgm:pt>
    <dgm:pt modelId="{4255599A-3CFC-4D77-BF64-7B44E1208B5F}" type="pres">
      <dgm:prSet presAssocID="{0447D380-02C2-46E3-868D-BF92E679144C}" presName="node" presStyleLbl="node1" presStyleIdx="2" presStyleCnt="3" custScaleY="1193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438CC5-5D81-460F-8631-CACC56F543DB}" type="presOf" srcId="{590B7702-688A-45A3-B92B-CB8ECFB26ADC}" destId="{BB4FF7DA-2DC7-4DBE-870F-ADAEA747BCF1}" srcOrd="0" destOrd="0" presId="urn:microsoft.com/office/officeart/2005/8/layout/default#1"/>
    <dgm:cxn modelId="{853D0C2B-4D03-4F04-AF86-259EEFAA4411}" srcId="{0E79B825-43A3-4327-80AD-455094C2A7F8}" destId="{0447D380-02C2-46E3-868D-BF92E679144C}" srcOrd="2" destOrd="0" parTransId="{AFAED4E2-A3A8-4E00-97B3-B6194343B8B5}" sibTransId="{29EEA530-2660-4C5A-AB3F-65A39281E620}"/>
    <dgm:cxn modelId="{45D84B04-89E9-401C-B6A5-688C4BBD5E93}" type="presOf" srcId="{AC26527C-ECEF-43B4-A89A-7389A1CD4458}" destId="{236B51AD-D361-44DC-A0CD-FE5580401557}" srcOrd="0" destOrd="0" presId="urn:microsoft.com/office/officeart/2005/8/layout/default#1"/>
    <dgm:cxn modelId="{061DD763-C7E4-4A15-A1FD-A2E3E20619DE}" type="presOf" srcId="{0447D380-02C2-46E3-868D-BF92E679144C}" destId="{4255599A-3CFC-4D77-BF64-7B44E1208B5F}" srcOrd="0" destOrd="0" presId="urn:microsoft.com/office/officeart/2005/8/layout/default#1"/>
    <dgm:cxn modelId="{ED8D57A5-5A8A-42A3-B017-01555F4C2821}" srcId="{0E79B825-43A3-4327-80AD-455094C2A7F8}" destId="{590B7702-688A-45A3-B92B-CB8ECFB26ADC}" srcOrd="1" destOrd="0" parTransId="{19E1F0A7-621F-4D93-A08B-18FB35BFA887}" sibTransId="{CB600755-77B4-4D94-85BF-D7CD637DEC82}"/>
    <dgm:cxn modelId="{A5FA4FFF-3E45-46EF-A335-DD9B955D34BA}" type="presOf" srcId="{0E79B825-43A3-4327-80AD-455094C2A7F8}" destId="{447B0FDA-91A4-4CC1-B344-3908570CBDA8}" srcOrd="0" destOrd="0" presId="urn:microsoft.com/office/officeart/2005/8/layout/default#1"/>
    <dgm:cxn modelId="{556F8229-F6BF-4452-A1D5-29E1AD1F48E9}" srcId="{0E79B825-43A3-4327-80AD-455094C2A7F8}" destId="{AC26527C-ECEF-43B4-A89A-7389A1CD4458}" srcOrd="0" destOrd="0" parTransId="{93840B90-7DA7-4CA2-B12D-A6D479367A2B}" sibTransId="{C5B39360-E461-4DED-BBF0-3C57D0866170}"/>
    <dgm:cxn modelId="{F5256F8A-09C8-4DF5-A4D8-33B0A5D6F498}" type="presParOf" srcId="{447B0FDA-91A4-4CC1-B344-3908570CBDA8}" destId="{236B51AD-D361-44DC-A0CD-FE5580401557}" srcOrd="0" destOrd="0" presId="urn:microsoft.com/office/officeart/2005/8/layout/default#1"/>
    <dgm:cxn modelId="{E20879B6-F56A-4BBC-8E22-FAD860CCFA47}" type="presParOf" srcId="{447B0FDA-91A4-4CC1-B344-3908570CBDA8}" destId="{5FA1AC78-DD84-43E6-8E4A-0B0F0E985C06}" srcOrd="1" destOrd="0" presId="urn:microsoft.com/office/officeart/2005/8/layout/default#1"/>
    <dgm:cxn modelId="{DD7689A9-685B-4A8A-8BBC-49B43A3A8646}" type="presParOf" srcId="{447B0FDA-91A4-4CC1-B344-3908570CBDA8}" destId="{BB4FF7DA-2DC7-4DBE-870F-ADAEA747BCF1}" srcOrd="2" destOrd="0" presId="urn:microsoft.com/office/officeart/2005/8/layout/default#1"/>
    <dgm:cxn modelId="{51757371-FDEF-4857-9479-0821A502FD88}" type="presParOf" srcId="{447B0FDA-91A4-4CC1-B344-3908570CBDA8}" destId="{C734510B-CFBB-4635-A0AA-E1DE150FB9EE}" srcOrd="3" destOrd="0" presId="urn:microsoft.com/office/officeart/2005/8/layout/default#1"/>
    <dgm:cxn modelId="{F66E89B2-C5C6-41CF-8B78-54A91B3036E5}" type="presParOf" srcId="{447B0FDA-91A4-4CC1-B344-3908570CBDA8}" destId="{4255599A-3CFC-4D77-BF64-7B44E1208B5F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98AAEC-B21C-45CD-BD6B-E030696A7A81}" type="doc">
      <dgm:prSet loTypeId="urn:microsoft.com/office/officeart/2005/8/layout/vList3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5377B48-AAAB-4977-980F-6AA42C42C0BA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y-AM" sz="2400" smtClean="0">
              <a:solidFill>
                <a:srgbClr val="800000"/>
              </a:solidFill>
              <a:latin typeface="GHEA Grapalat" panose="02000506050000020003" pitchFamily="50" charset="0"/>
            </a:rPr>
            <a:t>Բարձրացնել հարկաբյուջետային կարգապահությունը</a:t>
          </a:r>
          <a:endParaRPr lang="en-US" sz="2400" dirty="0">
            <a:solidFill>
              <a:srgbClr val="800000"/>
            </a:solidFill>
            <a:latin typeface="GHEA Grapalat" panose="02000506050000020003" pitchFamily="50" charset="0"/>
          </a:endParaRPr>
        </a:p>
      </dgm:t>
    </dgm:pt>
    <dgm:pt modelId="{BF28533D-7209-42E7-B533-B804F7CF8A2D}" type="sibTrans" cxnId="{AF0630BD-999D-4FC5-A97D-1D3B096E6A53}">
      <dgm:prSet/>
      <dgm:spPr/>
      <dgm:t>
        <a:bodyPr/>
        <a:lstStyle/>
        <a:p>
          <a:endParaRPr lang="en-US" sz="2400">
            <a:solidFill>
              <a:srgbClr val="800000"/>
            </a:solidFill>
            <a:latin typeface="GHEA Grapalat" panose="02000506050000020003" pitchFamily="50" charset="0"/>
          </a:endParaRPr>
        </a:p>
      </dgm:t>
    </dgm:pt>
    <dgm:pt modelId="{7D1EC640-E2E3-4CC3-96F8-DE0931F62834}" type="parTrans" cxnId="{AF0630BD-999D-4FC5-A97D-1D3B096E6A53}">
      <dgm:prSet/>
      <dgm:spPr/>
      <dgm:t>
        <a:bodyPr/>
        <a:lstStyle/>
        <a:p>
          <a:endParaRPr lang="en-US" sz="2400">
            <a:solidFill>
              <a:srgbClr val="800000"/>
            </a:solidFill>
            <a:latin typeface="GHEA Grapalat" panose="02000506050000020003" pitchFamily="50" charset="0"/>
          </a:endParaRPr>
        </a:p>
      </dgm:t>
    </dgm:pt>
    <dgm:pt modelId="{D6DE8345-316E-4CE9-BAA1-6C4C37B7C796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y-AM" sz="2400" dirty="0" smtClean="0">
              <a:solidFill>
                <a:srgbClr val="800000"/>
              </a:solidFill>
              <a:latin typeface="GHEA Grapalat" panose="02000506050000020003" pitchFamily="50" charset="0"/>
            </a:rPr>
            <a:t>Ապահովել </a:t>
          </a:r>
          <a:r>
            <a:rPr lang="hy-AM" sz="2400" smtClean="0">
              <a:solidFill>
                <a:srgbClr val="800000"/>
              </a:solidFill>
              <a:latin typeface="GHEA Grapalat" panose="02000506050000020003" pitchFamily="50" charset="0"/>
            </a:rPr>
            <a:t>հարկաբյուջետային համարժեք քաղաքականության </a:t>
          </a:r>
          <a:r>
            <a:rPr lang="hy-AM" sz="2400" dirty="0" smtClean="0">
              <a:solidFill>
                <a:srgbClr val="800000"/>
              </a:solidFill>
              <a:latin typeface="GHEA Grapalat" panose="02000506050000020003" pitchFamily="50" charset="0"/>
            </a:rPr>
            <a:t>իրականացումը</a:t>
          </a:r>
          <a:endParaRPr lang="en-US" sz="2400" dirty="0">
            <a:solidFill>
              <a:srgbClr val="800000"/>
            </a:solidFill>
            <a:latin typeface="GHEA Grapalat" panose="02000506050000020003" pitchFamily="50" charset="0"/>
          </a:endParaRPr>
        </a:p>
      </dgm:t>
    </dgm:pt>
    <dgm:pt modelId="{7CBBA454-AC45-4F49-9F14-4100F9F48791}" type="sibTrans" cxnId="{A5E20615-51DB-4818-8DB5-CC489B117AE3}">
      <dgm:prSet/>
      <dgm:spPr/>
      <dgm:t>
        <a:bodyPr/>
        <a:lstStyle/>
        <a:p>
          <a:endParaRPr lang="en-US" sz="2400">
            <a:solidFill>
              <a:srgbClr val="800000"/>
            </a:solidFill>
            <a:latin typeface="GHEA Grapalat" panose="02000506050000020003" pitchFamily="50" charset="0"/>
          </a:endParaRPr>
        </a:p>
      </dgm:t>
    </dgm:pt>
    <dgm:pt modelId="{DFF88E7B-AAAC-4AE7-AAD2-4E64BCBA79BF}" type="parTrans" cxnId="{A5E20615-51DB-4818-8DB5-CC489B117AE3}">
      <dgm:prSet/>
      <dgm:spPr/>
      <dgm:t>
        <a:bodyPr/>
        <a:lstStyle/>
        <a:p>
          <a:endParaRPr lang="en-US" sz="2400">
            <a:solidFill>
              <a:srgbClr val="800000"/>
            </a:solidFill>
            <a:latin typeface="GHEA Grapalat" panose="02000506050000020003" pitchFamily="50" charset="0"/>
          </a:endParaRPr>
        </a:p>
      </dgm:t>
    </dgm:pt>
    <dgm:pt modelId="{B72052E5-2A15-4FB7-8B57-10577A5F0188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y-AM" sz="2400" smtClean="0">
              <a:solidFill>
                <a:srgbClr val="800000"/>
              </a:solidFill>
              <a:latin typeface="GHEA Grapalat" panose="02000506050000020003" pitchFamily="50" charset="0"/>
            </a:rPr>
            <a:t>Բարձրացնել բյուջետային համակարգի կանխատեսելիությունը</a:t>
          </a:r>
          <a:endParaRPr lang="en-US" sz="2400" dirty="0">
            <a:solidFill>
              <a:srgbClr val="800000"/>
            </a:solidFill>
            <a:latin typeface="GHEA Grapalat" panose="02000506050000020003" pitchFamily="50" charset="0"/>
          </a:endParaRPr>
        </a:p>
      </dgm:t>
    </dgm:pt>
    <dgm:pt modelId="{07426C85-0812-4DC0-B9BF-EEEA06980EEE}" type="sibTrans" cxnId="{A0855A81-43A2-48EA-9FAE-36CD4E95C766}">
      <dgm:prSet/>
      <dgm:spPr/>
      <dgm:t>
        <a:bodyPr/>
        <a:lstStyle/>
        <a:p>
          <a:endParaRPr lang="en-US" sz="2400">
            <a:solidFill>
              <a:srgbClr val="800000"/>
            </a:solidFill>
            <a:latin typeface="GHEA Grapalat" panose="02000506050000020003" pitchFamily="50" charset="0"/>
          </a:endParaRPr>
        </a:p>
      </dgm:t>
    </dgm:pt>
    <dgm:pt modelId="{BD774AC6-A514-4323-8F30-0454914B6DD1}" type="parTrans" cxnId="{A0855A81-43A2-48EA-9FAE-36CD4E95C766}">
      <dgm:prSet/>
      <dgm:spPr/>
      <dgm:t>
        <a:bodyPr/>
        <a:lstStyle/>
        <a:p>
          <a:endParaRPr lang="en-US" sz="2400">
            <a:solidFill>
              <a:srgbClr val="800000"/>
            </a:solidFill>
            <a:latin typeface="GHEA Grapalat" panose="02000506050000020003" pitchFamily="50" charset="0"/>
          </a:endParaRPr>
        </a:p>
      </dgm:t>
    </dgm:pt>
    <dgm:pt modelId="{683277D9-1CD2-41AF-A33A-321F53436950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y-AM" sz="2400" dirty="0" smtClean="0">
              <a:solidFill>
                <a:srgbClr val="800000"/>
              </a:solidFill>
              <a:latin typeface="GHEA Grapalat" panose="02000506050000020003" pitchFamily="50" charset="0"/>
            </a:rPr>
            <a:t>Երաշխավորել, որ միջոցները կապակցված են հիմնական քաղաքականությունների հետ և համապատասխանում են գերակայություններին և քաղաքականության թիրախներին</a:t>
          </a:r>
          <a:endParaRPr lang="en-US" sz="2400" dirty="0">
            <a:solidFill>
              <a:srgbClr val="800000"/>
            </a:solidFill>
            <a:latin typeface="GHEA Grapalat" panose="02000506050000020003" pitchFamily="50" charset="0"/>
          </a:endParaRPr>
        </a:p>
      </dgm:t>
    </dgm:pt>
    <dgm:pt modelId="{760878A3-EB91-479B-B230-FC66B3F39691}" type="sibTrans" cxnId="{97EED9AE-538E-41AC-9208-BB51F977B159}">
      <dgm:prSet/>
      <dgm:spPr/>
      <dgm:t>
        <a:bodyPr/>
        <a:lstStyle/>
        <a:p>
          <a:endParaRPr lang="en-US" sz="2400">
            <a:solidFill>
              <a:srgbClr val="800000"/>
            </a:solidFill>
            <a:latin typeface="GHEA Grapalat" panose="02000506050000020003" pitchFamily="50" charset="0"/>
          </a:endParaRPr>
        </a:p>
      </dgm:t>
    </dgm:pt>
    <dgm:pt modelId="{E79C1FA5-302D-4741-8690-DC3E967F56DE}" type="parTrans" cxnId="{97EED9AE-538E-41AC-9208-BB51F977B159}">
      <dgm:prSet/>
      <dgm:spPr/>
      <dgm:t>
        <a:bodyPr/>
        <a:lstStyle/>
        <a:p>
          <a:endParaRPr lang="en-US" sz="2400">
            <a:solidFill>
              <a:srgbClr val="800000"/>
            </a:solidFill>
            <a:latin typeface="GHEA Grapalat" panose="02000506050000020003" pitchFamily="50" charset="0"/>
          </a:endParaRPr>
        </a:p>
      </dgm:t>
    </dgm:pt>
    <dgm:pt modelId="{7ABCB5EA-1A48-4B70-80AF-CC3AF06D054B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y-AM" sz="2400" dirty="0" smtClean="0">
              <a:solidFill>
                <a:srgbClr val="800000"/>
              </a:solidFill>
              <a:latin typeface="GHEA Grapalat" panose="02000506050000020003" pitchFamily="50" charset="0"/>
            </a:rPr>
            <a:t>Ապահովել հանրային բարիքի օգտագործման հաշվետվողականությունը և թափանցիկությունը</a:t>
          </a:r>
          <a:endParaRPr lang="en-US" sz="2400" dirty="0">
            <a:solidFill>
              <a:srgbClr val="800000"/>
            </a:solidFill>
            <a:latin typeface="GHEA Grapalat" panose="02000506050000020003" pitchFamily="50" charset="0"/>
          </a:endParaRPr>
        </a:p>
      </dgm:t>
    </dgm:pt>
    <dgm:pt modelId="{434576E0-3C4D-47AE-B3A6-323B29E962AE}" type="sibTrans" cxnId="{E240416D-B3B1-448B-8EBF-3666C54DEE80}">
      <dgm:prSet/>
      <dgm:spPr/>
      <dgm:t>
        <a:bodyPr/>
        <a:lstStyle/>
        <a:p>
          <a:endParaRPr lang="en-US" sz="2400">
            <a:solidFill>
              <a:srgbClr val="800000"/>
            </a:solidFill>
            <a:latin typeface="GHEA Grapalat" panose="02000506050000020003" pitchFamily="50" charset="0"/>
          </a:endParaRPr>
        </a:p>
      </dgm:t>
    </dgm:pt>
    <dgm:pt modelId="{D6BDC5E7-478D-4072-8763-24B6A2D70A87}" type="parTrans" cxnId="{E240416D-B3B1-448B-8EBF-3666C54DEE80}">
      <dgm:prSet/>
      <dgm:spPr/>
      <dgm:t>
        <a:bodyPr/>
        <a:lstStyle/>
        <a:p>
          <a:endParaRPr lang="en-US" sz="2400">
            <a:solidFill>
              <a:srgbClr val="800000"/>
            </a:solidFill>
            <a:latin typeface="GHEA Grapalat" panose="02000506050000020003" pitchFamily="50" charset="0"/>
          </a:endParaRPr>
        </a:p>
      </dgm:t>
    </dgm:pt>
    <dgm:pt modelId="{FE90756F-A33B-4DB7-B097-AC270C69CC08}" type="pres">
      <dgm:prSet presAssocID="{0E98AAEC-B21C-45CD-BD6B-E030696A7A8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9C8261-0ECB-4B18-9D09-750EA224D10B}" type="pres">
      <dgm:prSet presAssocID="{55377B48-AAAB-4977-980F-6AA42C42C0BA}" presName="composite" presStyleCnt="0"/>
      <dgm:spPr/>
      <dgm:t>
        <a:bodyPr/>
        <a:lstStyle/>
        <a:p>
          <a:endParaRPr lang="en-US"/>
        </a:p>
      </dgm:t>
    </dgm:pt>
    <dgm:pt modelId="{B8803D4D-E7E4-4A10-90A2-C79476F1ECE7}" type="pres">
      <dgm:prSet presAssocID="{55377B48-AAAB-4977-980F-6AA42C42C0BA}" presName="imgShp" presStyleLbl="fgImgPlace1" presStyleIdx="0" presStyleCnt="5" custLinFactX="-67232" custLinFactNeighborX="-100000" custLinFactNeighborY="-275"/>
      <dgm:spPr>
        <a:blipFill>
          <a:blip xmlns:r="http://schemas.openxmlformats.org/officeDocument/2006/relationships" r:embed="rId1">
            <a:extLst>
              <a:ext uri="{28A0092B-C50C-407E-A947-70E740481C1C}"/>
            </a:extLst>
          </a:blip>
          <a:srcRect/>
          <a:stretch>
            <a:fillRect t="-1000" b="-1000"/>
          </a:stretch>
        </a:blipFill>
      </dgm:spPr>
      <dgm:t>
        <a:bodyPr/>
        <a:lstStyle/>
        <a:p>
          <a:endParaRPr lang="en-US"/>
        </a:p>
      </dgm:t>
    </dgm:pt>
    <dgm:pt modelId="{449E80FD-0575-48B0-897C-1857BE6477FD}" type="pres">
      <dgm:prSet presAssocID="{55377B48-AAAB-4977-980F-6AA42C42C0BA}" presName="txShp" presStyleLbl="node1" presStyleIdx="0" presStyleCnt="5" custScaleX="137596" custLinFactNeighborX="6758" custLinFactNeighborY="-2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CEDA50-97DA-446C-BBBF-4672C7CCCF1B}" type="pres">
      <dgm:prSet presAssocID="{BF28533D-7209-42E7-B533-B804F7CF8A2D}" presName="spacing" presStyleCnt="0"/>
      <dgm:spPr/>
      <dgm:t>
        <a:bodyPr/>
        <a:lstStyle/>
        <a:p>
          <a:endParaRPr lang="en-US"/>
        </a:p>
      </dgm:t>
    </dgm:pt>
    <dgm:pt modelId="{62643FC2-D275-4C93-9A54-B375277494AD}" type="pres">
      <dgm:prSet presAssocID="{D6DE8345-316E-4CE9-BAA1-6C4C37B7C796}" presName="composite" presStyleCnt="0"/>
      <dgm:spPr/>
      <dgm:t>
        <a:bodyPr/>
        <a:lstStyle/>
        <a:p>
          <a:endParaRPr lang="en-US"/>
        </a:p>
      </dgm:t>
    </dgm:pt>
    <dgm:pt modelId="{6E8F2A94-A46E-465D-A5AB-F28E17784501}" type="pres">
      <dgm:prSet presAssocID="{D6DE8345-316E-4CE9-BAA1-6C4C37B7C796}" presName="imgShp" presStyleLbl="fgImgPlace1" presStyleIdx="1" presStyleCnt="5" custLinFactX="-67232" custLinFactNeighborX="-100000" custLinFactNeighborY="-275"/>
      <dgm:spPr>
        <a:blipFill>
          <a:blip xmlns:r="http://schemas.openxmlformats.org/officeDocument/2006/relationships" r:embed="rId1">
            <a:extLst>
              <a:ext uri="{28A0092B-C50C-407E-A947-70E740481C1C}"/>
            </a:extLst>
          </a:blip>
          <a:srcRect/>
          <a:stretch>
            <a:fillRect t="-1000" b="-1000"/>
          </a:stretch>
        </a:blipFill>
      </dgm:spPr>
      <dgm:t>
        <a:bodyPr/>
        <a:lstStyle/>
        <a:p>
          <a:endParaRPr lang="en-US"/>
        </a:p>
      </dgm:t>
    </dgm:pt>
    <dgm:pt modelId="{6B3F1F34-275D-4F38-B888-5EA43E7D4B52}" type="pres">
      <dgm:prSet presAssocID="{D6DE8345-316E-4CE9-BAA1-6C4C37B7C796}" presName="txShp" presStyleLbl="node1" presStyleIdx="1" presStyleCnt="5" custScaleX="136744" custLinFactNeighborX="7184" custLinFactNeighborY="-2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01272A-86A7-4F58-8FA6-915F2E24C034}" type="pres">
      <dgm:prSet presAssocID="{7CBBA454-AC45-4F49-9F14-4100F9F48791}" presName="spacing" presStyleCnt="0"/>
      <dgm:spPr/>
      <dgm:t>
        <a:bodyPr/>
        <a:lstStyle/>
        <a:p>
          <a:endParaRPr lang="en-US"/>
        </a:p>
      </dgm:t>
    </dgm:pt>
    <dgm:pt modelId="{35E380A7-57F0-4974-87A4-E782D9D3B5F7}" type="pres">
      <dgm:prSet presAssocID="{B72052E5-2A15-4FB7-8B57-10577A5F0188}" presName="composite" presStyleCnt="0"/>
      <dgm:spPr/>
      <dgm:t>
        <a:bodyPr/>
        <a:lstStyle/>
        <a:p>
          <a:endParaRPr lang="en-US"/>
        </a:p>
      </dgm:t>
    </dgm:pt>
    <dgm:pt modelId="{9BEE58C1-74F6-4C99-BABF-1567B6FC3893}" type="pres">
      <dgm:prSet presAssocID="{B72052E5-2A15-4FB7-8B57-10577A5F0188}" presName="imgShp" presStyleLbl="fgImgPlace1" presStyleIdx="2" presStyleCnt="5" custLinFactX="-67232" custLinFactNeighborX="-100000" custLinFactNeighborY="-275"/>
      <dgm:spPr>
        <a:blipFill>
          <a:blip xmlns:r="http://schemas.openxmlformats.org/officeDocument/2006/relationships" r:embed="rId1">
            <a:extLst>
              <a:ext uri="{28A0092B-C50C-407E-A947-70E740481C1C}"/>
            </a:extLst>
          </a:blip>
          <a:srcRect/>
          <a:stretch>
            <a:fillRect t="-1000" b="-1000"/>
          </a:stretch>
        </a:blipFill>
      </dgm:spPr>
      <dgm:t>
        <a:bodyPr/>
        <a:lstStyle/>
        <a:p>
          <a:endParaRPr lang="en-US"/>
        </a:p>
      </dgm:t>
    </dgm:pt>
    <dgm:pt modelId="{DA7F99EF-9EB5-4AF4-A76D-7FF343562E18}" type="pres">
      <dgm:prSet presAssocID="{B72052E5-2A15-4FB7-8B57-10577A5F0188}" presName="txShp" presStyleLbl="node1" presStyleIdx="2" presStyleCnt="5" custScaleX="137068" custLinFactNeighborX="7022" custLinFactNeighborY="-2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1277CB-1F55-450C-B3D7-B51F80539D68}" type="pres">
      <dgm:prSet presAssocID="{07426C85-0812-4DC0-B9BF-EEEA06980EEE}" presName="spacing" presStyleCnt="0"/>
      <dgm:spPr/>
      <dgm:t>
        <a:bodyPr/>
        <a:lstStyle/>
        <a:p>
          <a:endParaRPr lang="en-US"/>
        </a:p>
      </dgm:t>
    </dgm:pt>
    <dgm:pt modelId="{BA9419E3-7F14-48C4-A528-6EF896DF6E2B}" type="pres">
      <dgm:prSet presAssocID="{683277D9-1CD2-41AF-A33A-321F53436950}" presName="composite" presStyleCnt="0"/>
      <dgm:spPr/>
      <dgm:t>
        <a:bodyPr/>
        <a:lstStyle/>
        <a:p>
          <a:endParaRPr lang="en-US"/>
        </a:p>
      </dgm:t>
    </dgm:pt>
    <dgm:pt modelId="{91851999-F3AD-4A7A-8213-FCC0590579A3}" type="pres">
      <dgm:prSet presAssocID="{683277D9-1CD2-41AF-A33A-321F53436950}" presName="imgShp" presStyleLbl="fgImgPlace1" presStyleIdx="3" presStyleCnt="5" custLinFactX="-67232" custLinFactNeighborX="-100000" custLinFactNeighborY="-275"/>
      <dgm:spPr>
        <a:blipFill>
          <a:blip xmlns:r="http://schemas.openxmlformats.org/officeDocument/2006/relationships" r:embed="rId1">
            <a:extLst>
              <a:ext uri="{28A0092B-C50C-407E-A947-70E740481C1C}"/>
            </a:extLst>
          </a:blip>
          <a:srcRect/>
          <a:stretch>
            <a:fillRect t="-1000" b="-1000"/>
          </a:stretch>
        </a:blipFill>
      </dgm:spPr>
      <dgm:t>
        <a:bodyPr/>
        <a:lstStyle/>
        <a:p>
          <a:endParaRPr lang="en-US"/>
        </a:p>
      </dgm:t>
    </dgm:pt>
    <dgm:pt modelId="{86BBA3EF-D772-4BE4-B960-F6FC3FF1AB9D}" type="pres">
      <dgm:prSet presAssocID="{683277D9-1CD2-41AF-A33A-321F53436950}" presName="txShp" presStyleLbl="node1" presStyleIdx="3" presStyleCnt="5" custScaleX="137192" custScaleY="139720" custLinFactNeighborX="6750" custLinFactNeighborY="-2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18EB87-7457-4A29-B4E3-E586FE152E07}" type="pres">
      <dgm:prSet presAssocID="{760878A3-EB91-479B-B230-FC66B3F39691}" presName="spacing" presStyleCnt="0"/>
      <dgm:spPr/>
      <dgm:t>
        <a:bodyPr/>
        <a:lstStyle/>
        <a:p>
          <a:endParaRPr lang="en-US"/>
        </a:p>
      </dgm:t>
    </dgm:pt>
    <dgm:pt modelId="{9C16C0F5-42CA-4B2D-8306-3E5AC181788C}" type="pres">
      <dgm:prSet presAssocID="{7ABCB5EA-1A48-4B70-80AF-CC3AF06D054B}" presName="composite" presStyleCnt="0"/>
      <dgm:spPr/>
      <dgm:t>
        <a:bodyPr/>
        <a:lstStyle/>
        <a:p>
          <a:endParaRPr lang="en-US"/>
        </a:p>
      </dgm:t>
    </dgm:pt>
    <dgm:pt modelId="{14AC158D-9A17-48BD-A6D6-00B18F6BAC7B}" type="pres">
      <dgm:prSet presAssocID="{7ABCB5EA-1A48-4B70-80AF-CC3AF06D054B}" presName="imgShp" presStyleLbl="fgImgPlace1" presStyleIdx="4" presStyleCnt="5" custLinFactX="-67232" custLinFactNeighborX="-100000" custLinFactNeighborY="-275"/>
      <dgm:spPr>
        <a:blipFill>
          <a:blip xmlns:r="http://schemas.openxmlformats.org/officeDocument/2006/relationships" r:embed="rId1">
            <a:extLst>
              <a:ext uri="{28A0092B-C50C-407E-A947-70E740481C1C}"/>
            </a:extLst>
          </a:blip>
          <a:srcRect/>
          <a:stretch>
            <a:fillRect t="-1000" b="-1000"/>
          </a:stretch>
        </a:blipFill>
      </dgm:spPr>
      <dgm:t>
        <a:bodyPr/>
        <a:lstStyle/>
        <a:p>
          <a:endParaRPr lang="en-US"/>
        </a:p>
      </dgm:t>
    </dgm:pt>
    <dgm:pt modelId="{FDF6B269-0C34-4746-A3B1-EC5526F88BCA}" type="pres">
      <dgm:prSet presAssocID="{7ABCB5EA-1A48-4B70-80AF-CC3AF06D054B}" presName="txShp" presStyleLbl="node1" presStyleIdx="4" presStyleCnt="5" custScaleX="136402" custLinFactNeighborX="7355" custLinFactNeighborY="-2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71EBA7-D44D-41BF-BBD7-1FAC40290C66}" type="presOf" srcId="{7ABCB5EA-1A48-4B70-80AF-CC3AF06D054B}" destId="{FDF6B269-0C34-4746-A3B1-EC5526F88BCA}" srcOrd="0" destOrd="0" presId="urn:microsoft.com/office/officeart/2005/8/layout/vList3"/>
    <dgm:cxn modelId="{291FCBA7-D207-42A5-9514-7C21299144EA}" type="presOf" srcId="{0E98AAEC-B21C-45CD-BD6B-E030696A7A81}" destId="{FE90756F-A33B-4DB7-B097-AC270C69CC08}" srcOrd="0" destOrd="0" presId="urn:microsoft.com/office/officeart/2005/8/layout/vList3"/>
    <dgm:cxn modelId="{A4384A93-4DC1-4DBD-91D2-39CA6D085F91}" type="presOf" srcId="{D6DE8345-316E-4CE9-BAA1-6C4C37B7C796}" destId="{6B3F1F34-275D-4F38-B888-5EA43E7D4B52}" srcOrd="0" destOrd="0" presId="urn:microsoft.com/office/officeart/2005/8/layout/vList3"/>
    <dgm:cxn modelId="{AF0630BD-999D-4FC5-A97D-1D3B096E6A53}" srcId="{0E98AAEC-B21C-45CD-BD6B-E030696A7A81}" destId="{55377B48-AAAB-4977-980F-6AA42C42C0BA}" srcOrd="0" destOrd="0" parTransId="{7D1EC640-E2E3-4CC3-96F8-DE0931F62834}" sibTransId="{BF28533D-7209-42E7-B533-B804F7CF8A2D}"/>
    <dgm:cxn modelId="{4A9B4917-DCDC-4E13-B863-33B44409DD6B}" type="presOf" srcId="{55377B48-AAAB-4977-980F-6AA42C42C0BA}" destId="{449E80FD-0575-48B0-897C-1857BE6477FD}" srcOrd="0" destOrd="0" presId="urn:microsoft.com/office/officeart/2005/8/layout/vList3"/>
    <dgm:cxn modelId="{2FD4F587-B2E3-4D18-8F5D-9258335C5CCA}" type="presOf" srcId="{683277D9-1CD2-41AF-A33A-321F53436950}" destId="{86BBA3EF-D772-4BE4-B960-F6FC3FF1AB9D}" srcOrd="0" destOrd="0" presId="urn:microsoft.com/office/officeart/2005/8/layout/vList3"/>
    <dgm:cxn modelId="{97EED9AE-538E-41AC-9208-BB51F977B159}" srcId="{0E98AAEC-B21C-45CD-BD6B-E030696A7A81}" destId="{683277D9-1CD2-41AF-A33A-321F53436950}" srcOrd="3" destOrd="0" parTransId="{E79C1FA5-302D-4741-8690-DC3E967F56DE}" sibTransId="{760878A3-EB91-479B-B230-FC66B3F39691}"/>
    <dgm:cxn modelId="{A5E20615-51DB-4818-8DB5-CC489B117AE3}" srcId="{0E98AAEC-B21C-45CD-BD6B-E030696A7A81}" destId="{D6DE8345-316E-4CE9-BAA1-6C4C37B7C796}" srcOrd="1" destOrd="0" parTransId="{DFF88E7B-AAAC-4AE7-AAD2-4E64BCBA79BF}" sibTransId="{7CBBA454-AC45-4F49-9F14-4100F9F48791}"/>
    <dgm:cxn modelId="{7D6B154D-2707-4E3F-A08C-6DA5D1A8561F}" type="presOf" srcId="{B72052E5-2A15-4FB7-8B57-10577A5F0188}" destId="{DA7F99EF-9EB5-4AF4-A76D-7FF343562E18}" srcOrd="0" destOrd="0" presId="urn:microsoft.com/office/officeart/2005/8/layout/vList3"/>
    <dgm:cxn modelId="{E240416D-B3B1-448B-8EBF-3666C54DEE80}" srcId="{0E98AAEC-B21C-45CD-BD6B-E030696A7A81}" destId="{7ABCB5EA-1A48-4B70-80AF-CC3AF06D054B}" srcOrd="4" destOrd="0" parTransId="{D6BDC5E7-478D-4072-8763-24B6A2D70A87}" sibTransId="{434576E0-3C4D-47AE-B3A6-323B29E962AE}"/>
    <dgm:cxn modelId="{A0855A81-43A2-48EA-9FAE-36CD4E95C766}" srcId="{0E98AAEC-B21C-45CD-BD6B-E030696A7A81}" destId="{B72052E5-2A15-4FB7-8B57-10577A5F0188}" srcOrd="2" destOrd="0" parTransId="{BD774AC6-A514-4323-8F30-0454914B6DD1}" sibTransId="{07426C85-0812-4DC0-B9BF-EEEA06980EEE}"/>
    <dgm:cxn modelId="{46CBB318-CA4F-48B6-9664-0FD5FA440685}" type="presParOf" srcId="{FE90756F-A33B-4DB7-B097-AC270C69CC08}" destId="{9C9C8261-0ECB-4B18-9D09-750EA224D10B}" srcOrd="0" destOrd="0" presId="urn:microsoft.com/office/officeart/2005/8/layout/vList3"/>
    <dgm:cxn modelId="{6C0872E0-F37A-4588-A125-3478889B2DB0}" type="presParOf" srcId="{9C9C8261-0ECB-4B18-9D09-750EA224D10B}" destId="{B8803D4D-E7E4-4A10-90A2-C79476F1ECE7}" srcOrd="0" destOrd="0" presId="urn:microsoft.com/office/officeart/2005/8/layout/vList3"/>
    <dgm:cxn modelId="{CC231781-3C2A-4AD3-A3E5-77A751B2B99C}" type="presParOf" srcId="{9C9C8261-0ECB-4B18-9D09-750EA224D10B}" destId="{449E80FD-0575-48B0-897C-1857BE6477FD}" srcOrd="1" destOrd="0" presId="urn:microsoft.com/office/officeart/2005/8/layout/vList3"/>
    <dgm:cxn modelId="{F8A5D5C4-E098-4FF6-A640-311C5510C223}" type="presParOf" srcId="{FE90756F-A33B-4DB7-B097-AC270C69CC08}" destId="{7DCEDA50-97DA-446C-BBBF-4672C7CCCF1B}" srcOrd="1" destOrd="0" presId="urn:microsoft.com/office/officeart/2005/8/layout/vList3"/>
    <dgm:cxn modelId="{6AACC03D-86B4-42E2-8C91-10D559B35EF6}" type="presParOf" srcId="{FE90756F-A33B-4DB7-B097-AC270C69CC08}" destId="{62643FC2-D275-4C93-9A54-B375277494AD}" srcOrd="2" destOrd="0" presId="urn:microsoft.com/office/officeart/2005/8/layout/vList3"/>
    <dgm:cxn modelId="{40544D5C-6CAD-44D6-8E13-AB5F41CB2DB1}" type="presParOf" srcId="{62643FC2-D275-4C93-9A54-B375277494AD}" destId="{6E8F2A94-A46E-465D-A5AB-F28E17784501}" srcOrd="0" destOrd="0" presId="urn:microsoft.com/office/officeart/2005/8/layout/vList3"/>
    <dgm:cxn modelId="{7D60C998-7D19-4B75-8A30-90767BAF2D9B}" type="presParOf" srcId="{62643FC2-D275-4C93-9A54-B375277494AD}" destId="{6B3F1F34-275D-4F38-B888-5EA43E7D4B52}" srcOrd="1" destOrd="0" presId="urn:microsoft.com/office/officeart/2005/8/layout/vList3"/>
    <dgm:cxn modelId="{D92ECA8E-FEA8-4EE6-958D-4DB396BBEFB3}" type="presParOf" srcId="{FE90756F-A33B-4DB7-B097-AC270C69CC08}" destId="{6101272A-86A7-4F58-8FA6-915F2E24C034}" srcOrd="3" destOrd="0" presId="urn:microsoft.com/office/officeart/2005/8/layout/vList3"/>
    <dgm:cxn modelId="{988FC93E-6CA8-4A9E-A611-FBDBB1F0EF10}" type="presParOf" srcId="{FE90756F-A33B-4DB7-B097-AC270C69CC08}" destId="{35E380A7-57F0-4974-87A4-E782D9D3B5F7}" srcOrd="4" destOrd="0" presId="urn:microsoft.com/office/officeart/2005/8/layout/vList3"/>
    <dgm:cxn modelId="{0BE266EC-E5AA-4E7E-9CB3-1FCBA47884EE}" type="presParOf" srcId="{35E380A7-57F0-4974-87A4-E782D9D3B5F7}" destId="{9BEE58C1-74F6-4C99-BABF-1567B6FC3893}" srcOrd="0" destOrd="0" presId="urn:microsoft.com/office/officeart/2005/8/layout/vList3"/>
    <dgm:cxn modelId="{185BB8EB-585F-46E3-9FEB-DA98AB5D0DB3}" type="presParOf" srcId="{35E380A7-57F0-4974-87A4-E782D9D3B5F7}" destId="{DA7F99EF-9EB5-4AF4-A76D-7FF343562E18}" srcOrd="1" destOrd="0" presId="urn:microsoft.com/office/officeart/2005/8/layout/vList3"/>
    <dgm:cxn modelId="{A2511E5D-542B-4F96-8494-863C80906C2E}" type="presParOf" srcId="{FE90756F-A33B-4DB7-B097-AC270C69CC08}" destId="{421277CB-1F55-450C-B3D7-B51F80539D68}" srcOrd="5" destOrd="0" presId="urn:microsoft.com/office/officeart/2005/8/layout/vList3"/>
    <dgm:cxn modelId="{6DE22F57-0A1B-4E90-A08F-81019B7F0DA5}" type="presParOf" srcId="{FE90756F-A33B-4DB7-B097-AC270C69CC08}" destId="{BA9419E3-7F14-48C4-A528-6EF896DF6E2B}" srcOrd="6" destOrd="0" presId="urn:microsoft.com/office/officeart/2005/8/layout/vList3"/>
    <dgm:cxn modelId="{0D1E906D-1871-4D7C-869E-83C991566ED9}" type="presParOf" srcId="{BA9419E3-7F14-48C4-A528-6EF896DF6E2B}" destId="{91851999-F3AD-4A7A-8213-FCC0590579A3}" srcOrd="0" destOrd="0" presId="urn:microsoft.com/office/officeart/2005/8/layout/vList3"/>
    <dgm:cxn modelId="{144DD9E1-F90A-43EA-AD3D-3DB054AC0E1B}" type="presParOf" srcId="{BA9419E3-7F14-48C4-A528-6EF896DF6E2B}" destId="{86BBA3EF-D772-4BE4-B960-F6FC3FF1AB9D}" srcOrd="1" destOrd="0" presId="urn:microsoft.com/office/officeart/2005/8/layout/vList3"/>
    <dgm:cxn modelId="{0FE583B4-9626-453C-8F20-99E67820E6C5}" type="presParOf" srcId="{FE90756F-A33B-4DB7-B097-AC270C69CC08}" destId="{0318EB87-7457-4A29-B4E3-E586FE152E07}" srcOrd="7" destOrd="0" presId="urn:microsoft.com/office/officeart/2005/8/layout/vList3"/>
    <dgm:cxn modelId="{8C55959C-9F99-4E56-BAF4-6AD1DA61CC8B}" type="presParOf" srcId="{FE90756F-A33B-4DB7-B097-AC270C69CC08}" destId="{9C16C0F5-42CA-4B2D-8306-3E5AC181788C}" srcOrd="8" destOrd="0" presId="urn:microsoft.com/office/officeart/2005/8/layout/vList3"/>
    <dgm:cxn modelId="{5A4A6486-C46A-40F4-878A-AA0AAC64E9C7}" type="presParOf" srcId="{9C16C0F5-42CA-4B2D-8306-3E5AC181788C}" destId="{14AC158D-9A17-48BD-A6D6-00B18F6BAC7B}" srcOrd="0" destOrd="0" presId="urn:microsoft.com/office/officeart/2005/8/layout/vList3"/>
    <dgm:cxn modelId="{A2CAE668-F99B-45B8-AE87-98ADE752A0C9}" type="presParOf" srcId="{9C16C0F5-42CA-4B2D-8306-3E5AC181788C}" destId="{FDF6B269-0C34-4746-A3B1-EC5526F88BC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418484-6FEA-4D66-9F43-607679EEDC46}" type="doc">
      <dgm:prSet loTypeId="urn:microsoft.com/office/officeart/2008/layout/LinedList" loCatId="list" qsTypeId="urn:microsoft.com/office/officeart/2005/8/quickstyle/simple1#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6D3219F-5C7E-495D-AA24-94539C72DF22}">
      <dgm:prSet phldrT="[Text]" custT="1"/>
      <dgm:spPr/>
      <dgm:t>
        <a:bodyPr/>
        <a:lstStyle/>
        <a:p>
          <a:r>
            <a:rPr lang="hy-AM" sz="1800" dirty="0" smtClean="0">
              <a:solidFill>
                <a:schemeClr val="accent1">
                  <a:lumMod val="50000"/>
                </a:schemeClr>
              </a:solidFill>
              <a:latin typeface="GHEA Grapalat" pitchFamily="50" charset="0"/>
            </a:rPr>
            <a:t>1․ Վարկային և դրամաշնորհային ծրագրերի ծախսարդյունավետ կառավարում</a:t>
          </a:r>
          <a:endParaRPr lang="en-US" sz="1800" dirty="0">
            <a:solidFill>
              <a:schemeClr val="accent1">
                <a:lumMod val="50000"/>
              </a:schemeClr>
            </a:solidFill>
            <a:latin typeface="GHEA Grapalat" pitchFamily="50" charset="0"/>
          </a:endParaRPr>
        </a:p>
      </dgm:t>
    </dgm:pt>
    <dgm:pt modelId="{5F5DADDA-7DB2-4151-A3C3-E09D325ADAFB}" type="parTrans" cxnId="{FE18218B-046B-4BDA-93B5-C9DFA1712B6C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  <a:latin typeface="GHEA Grapalat" pitchFamily="50" charset="0"/>
          </a:endParaRPr>
        </a:p>
      </dgm:t>
    </dgm:pt>
    <dgm:pt modelId="{C206ECCB-560A-428B-A9EC-4357839CB670}" type="sibTrans" cxnId="{FE18218B-046B-4BDA-93B5-C9DFA1712B6C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  <a:latin typeface="GHEA Grapalat" pitchFamily="50" charset="0"/>
          </a:endParaRPr>
        </a:p>
      </dgm:t>
    </dgm:pt>
    <dgm:pt modelId="{0C2C6B37-E2F3-47AF-949B-13A01F9263FC}">
      <dgm:prSet phldrT="[Text]" custT="1"/>
      <dgm:spPr/>
      <dgm:t>
        <a:bodyPr/>
        <a:lstStyle/>
        <a:p>
          <a:r>
            <a:rPr lang="hy-AM" sz="1800" dirty="0" smtClean="0">
              <a:solidFill>
                <a:schemeClr val="accent1">
                  <a:lumMod val="50000"/>
                </a:schemeClr>
              </a:solidFill>
              <a:latin typeface="GHEA Grapalat" pitchFamily="50" charset="0"/>
            </a:rPr>
            <a:t>2․ Պետական պարտքի արդյունավետ կառավարման համակարգերի զարգացում և բարելավում</a:t>
          </a:r>
          <a:endParaRPr lang="en-US" sz="1800" dirty="0">
            <a:solidFill>
              <a:schemeClr val="accent1">
                <a:lumMod val="50000"/>
              </a:schemeClr>
            </a:solidFill>
            <a:latin typeface="GHEA Grapalat" pitchFamily="50" charset="0"/>
          </a:endParaRPr>
        </a:p>
      </dgm:t>
    </dgm:pt>
    <dgm:pt modelId="{A6C60197-2F73-41E0-8CF1-7AACE59399DB}" type="parTrans" cxnId="{C909A0E1-C837-4EB1-B56D-B590B7A44DE6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  <a:latin typeface="GHEA Grapalat" pitchFamily="50" charset="0"/>
          </a:endParaRPr>
        </a:p>
      </dgm:t>
    </dgm:pt>
    <dgm:pt modelId="{57CF338B-FAEF-4B1F-BCDB-D07BED8E9892}" type="sibTrans" cxnId="{C909A0E1-C837-4EB1-B56D-B590B7A44DE6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  <a:latin typeface="GHEA Grapalat" pitchFamily="50" charset="0"/>
          </a:endParaRPr>
        </a:p>
      </dgm:t>
    </dgm:pt>
    <dgm:pt modelId="{CE6F347E-86CA-409B-8A85-8FAF9326C6F8}">
      <dgm:prSet phldrT="[Text]" custT="1"/>
      <dgm:spPr/>
      <dgm:t>
        <a:bodyPr/>
        <a:lstStyle/>
        <a:p>
          <a:pPr marL="228600" indent="-228600"/>
          <a:r>
            <a:rPr lang="hy-AM" sz="1800" dirty="0" smtClean="0">
              <a:solidFill>
                <a:schemeClr val="accent1">
                  <a:lumMod val="50000"/>
                </a:schemeClr>
              </a:solidFill>
              <a:latin typeface="GHEA Grapalat" pitchFamily="50" charset="0"/>
            </a:rPr>
            <a:t>3․ Ստվերային տնտեսության կրճատմանն ու մրցունակ բիզնես միջավայրի ձևավորմանն ուղղված հարկային քաղաքականության բարելավում և հարկային վարչարարության արդիականացում</a:t>
          </a:r>
          <a:endParaRPr lang="en-US" sz="1800" dirty="0">
            <a:solidFill>
              <a:schemeClr val="accent1">
                <a:lumMod val="50000"/>
              </a:schemeClr>
            </a:solidFill>
            <a:latin typeface="GHEA Grapalat" pitchFamily="50" charset="0"/>
          </a:endParaRPr>
        </a:p>
      </dgm:t>
    </dgm:pt>
    <dgm:pt modelId="{EBDE39A9-5984-495D-8321-8D8C8D8451F3}" type="parTrans" cxnId="{ACEAEE2B-3945-4F14-9199-CCA81724DBA7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  <a:latin typeface="GHEA Grapalat" pitchFamily="50" charset="0"/>
          </a:endParaRPr>
        </a:p>
      </dgm:t>
    </dgm:pt>
    <dgm:pt modelId="{93A6C94B-95E9-4FED-BDC5-4FF654A6ABC2}" type="sibTrans" cxnId="{ACEAEE2B-3945-4F14-9199-CCA81724DBA7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  <a:latin typeface="GHEA Grapalat" pitchFamily="50" charset="0"/>
          </a:endParaRPr>
        </a:p>
      </dgm:t>
    </dgm:pt>
    <dgm:pt modelId="{8D2A8A6A-FE7A-4B36-A5F9-31A523441884}">
      <dgm:prSet phldrT="[Text]" custT="1"/>
      <dgm:spPr/>
      <dgm:t>
        <a:bodyPr/>
        <a:lstStyle/>
        <a:p>
          <a:pPr marL="228600" indent="-228600"/>
          <a:r>
            <a:rPr lang="hy-AM" sz="1800" dirty="0" smtClean="0">
              <a:solidFill>
                <a:schemeClr val="accent1">
                  <a:lumMod val="50000"/>
                </a:schemeClr>
              </a:solidFill>
              <a:latin typeface="GHEA Grapalat" pitchFamily="50" charset="0"/>
            </a:rPr>
            <a:t>4․ Պետական ֆինանսերի նպատակային, խնայողաբար և արդյունավետ օգտագործում՝ </a:t>
          </a:r>
          <a:r>
            <a:rPr lang="hy-AM" sz="1800" b="1" i="1" dirty="0" smtClean="0">
              <a:solidFill>
                <a:schemeClr val="accent1">
                  <a:lumMod val="50000"/>
                </a:schemeClr>
              </a:solidFill>
              <a:latin typeface="GHEA Grapalat" pitchFamily="50" charset="0"/>
            </a:rPr>
            <a:t>«հավելյալ արժեքի» </a:t>
          </a:r>
          <a:r>
            <a:rPr lang="hy-AM" sz="1800" dirty="0" smtClean="0">
              <a:solidFill>
                <a:schemeClr val="accent1">
                  <a:lumMod val="50000"/>
                </a:schemeClr>
              </a:solidFill>
              <a:latin typeface="GHEA Grapalat" pitchFamily="50" charset="0"/>
            </a:rPr>
            <a:t>ստեղծման գործիքակազմի ներդրում</a:t>
          </a:r>
        </a:p>
      </dgm:t>
    </dgm:pt>
    <dgm:pt modelId="{3215322B-F73B-4770-ACCD-75FBB747FC3C}" type="sibTrans" cxnId="{FD6E4AD1-B495-4E07-B7CD-06357B974905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  <a:latin typeface="GHEA Grapalat" pitchFamily="50" charset="0"/>
          </a:endParaRPr>
        </a:p>
      </dgm:t>
    </dgm:pt>
    <dgm:pt modelId="{7C5FD73B-BA02-4AF1-A327-CD457237E4D4}" type="parTrans" cxnId="{FD6E4AD1-B495-4E07-B7CD-06357B974905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  <a:latin typeface="GHEA Grapalat" pitchFamily="50" charset="0"/>
          </a:endParaRPr>
        </a:p>
      </dgm:t>
    </dgm:pt>
    <dgm:pt modelId="{F7F13DF6-0007-4FFB-8288-35C8D1C96816}">
      <dgm:prSet phldrT="[Text]" custT="1"/>
      <dgm:spPr/>
      <dgm:t>
        <a:bodyPr/>
        <a:lstStyle/>
        <a:p>
          <a:r>
            <a:rPr lang="hy-AM" sz="1800" dirty="0" smtClean="0">
              <a:solidFill>
                <a:schemeClr val="accent1">
                  <a:lumMod val="50000"/>
                </a:schemeClr>
              </a:solidFill>
              <a:latin typeface="GHEA Grapalat" pitchFamily="50" charset="0"/>
            </a:rPr>
            <a:t>6․ Ֆինանսական կարգապահության բարելավում</a:t>
          </a:r>
        </a:p>
      </dgm:t>
    </dgm:pt>
    <dgm:pt modelId="{883D9383-DC3F-4F6B-85B0-276914A7EC07}" type="parTrans" cxnId="{16B4267D-4D91-48D8-ABBC-1A2E81C71844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  <a:latin typeface="GHEA Grapalat" pitchFamily="50" charset="0"/>
          </a:endParaRPr>
        </a:p>
      </dgm:t>
    </dgm:pt>
    <dgm:pt modelId="{336C14CD-5388-4969-BCF7-CD46A78277DE}" type="sibTrans" cxnId="{16B4267D-4D91-48D8-ABBC-1A2E81C71844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  <a:latin typeface="GHEA Grapalat" pitchFamily="50" charset="0"/>
          </a:endParaRPr>
        </a:p>
      </dgm:t>
    </dgm:pt>
    <dgm:pt modelId="{6D6FB3AE-D364-41C8-B381-972DED381FBC}">
      <dgm:prSet phldrT="[Text]" custT="1"/>
      <dgm:spPr/>
      <dgm:t>
        <a:bodyPr/>
        <a:lstStyle/>
        <a:p>
          <a:pPr marL="228600" indent="-228600"/>
          <a:r>
            <a:rPr lang="hy-AM" sz="1800" dirty="0" smtClean="0">
              <a:solidFill>
                <a:schemeClr val="accent1">
                  <a:lumMod val="50000"/>
                </a:schemeClr>
              </a:solidFill>
              <a:latin typeface="GHEA Grapalat" pitchFamily="50" charset="0"/>
            </a:rPr>
            <a:t>5․ Ծախսերի նպատակայնության բարձրացման ապահովման նպատակով՝  անցում ռազմավարական պլանավորման համակարգին</a:t>
          </a:r>
        </a:p>
      </dgm:t>
    </dgm:pt>
    <dgm:pt modelId="{80FA2CAD-3504-4174-A842-7C779C8FD985}" type="parTrans" cxnId="{A81ED471-0026-4145-B81D-8DE5C1D69C0A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  <a:latin typeface="GHEA Grapalat" pitchFamily="50" charset="0"/>
          </a:endParaRPr>
        </a:p>
      </dgm:t>
    </dgm:pt>
    <dgm:pt modelId="{A7780D53-D242-4B31-8C50-2900E98C5D8E}" type="sibTrans" cxnId="{A81ED471-0026-4145-B81D-8DE5C1D69C0A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  <a:latin typeface="GHEA Grapalat" pitchFamily="50" charset="0"/>
          </a:endParaRPr>
        </a:p>
      </dgm:t>
    </dgm:pt>
    <dgm:pt modelId="{CA74E209-5664-460B-9522-A8473C1207AB}" type="pres">
      <dgm:prSet presAssocID="{18418484-6FEA-4D66-9F43-607679EEDC4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BB85E01-F396-478C-B597-21CF2DB6F36F}" type="pres">
      <dgm:prSet presAssocID="{D6D3219F-5C7E-495D-AA24-94539C72DF22}" presName="thickLine" presStyleLbl="alignNode1" presStyleIdx="0" presStyleCnt="6"/>
      <dgm:spPr/>
    </dgm:pt>
    <dgm:pt modelId="{1AAE2BF0-EC67-4EFD-8CB9-7B5FD371C8C4}" type="pres">
      <dgm:prSet presAssocID="{D6D3219F-5C7E-495D-AA24-94539C72DF22}" presName="horz1" presStyleCnt="0"/>
      <dgm:spPr/>
    </dgm:pt>
    <dgm:pt modelId="{11D22F9E-6278-4ACB-91E1-06BA70EAF276}" type="pres">
      <dgm:prSet presAssocID="{D6D3219F-5C7E-495D-AA24-94539C72DF22}" presName="tx1" presStyleLbl="revTx" presStyleIdx="0" presStyleCnt="6"/>
      <dgm:spPr/>
      <dgm:t>
        <a:bodyPr/>
        <a:lstStyle/>
        <a:p>
          <a:endParaRPr lang="en-US"/>
        </a:p>
      </dgm:t>
    </dgm:pt>
    <dgm:pt modelId="{9AC3E7DE-92D5-43B9-A1DA-FCDE3BE042A7}" type="pres">
      <dgm:prSet presAssocID="{D6D3219F-5C7E-495D-AA24-94539C72DF22}" presName="vert1" presStyleCnt="0"/>
      <dgm:spPr/>
    </dgm:pt>
    <dgm:pt modelId="{C2338431-7A90-4D82-8095-0057B6EC1C60}" type="pres">
      <dgm:prSet presAssocID="{0C2C6B37-E2F3-47AF-949B-13A01F9263FC}" presName="thickLine" presStyleLbl="alignNode1" presStyleIdx="1" presStyleCnt="6"/>
      <dgm:spPr/>
    </dgm:pt>
    <dgm:pt modelId="{B6D0F8CC-074E-421E-9F3A-D2FC434DDD4C}" type="pres">
      <dgm:prSet presAssocID="{0C2C6B37-E2F3-47AF-949B-13A01F9263FC}" presName="horz1" presStyleCnt="0"/>
      <dgm:spPr/>
    </dgm:pt>
    <dgm:pt modelId="{0CDB0ADC-BA04-4865-AEB1-4934546CAACF}" type="pres">
      <dgm:prSet presAssocID="{0C2C6B37-E2F3-47AF-949B-13A01F9263FC}" presName="tx1" presStyleLbl="revTx" presStyleIdx="1" presStyleCnt="6"/>
      <dgm:spPr/>
      <dgm:t>
        <a:bodyPr/>
        <a:lstStyle/>
        <a:p>
          <a:endParaRPr lang="en-US"/>
        </a:p>
      </dgm:t>
    </dgm:pt>
    <dgm:pt modelId="{6CE2F612-0009-4CE7-8820-F31ECE6B84D2}" type="pres">
      <dgm:prSet presAssocID="{0C2C6B37-E2F3-47AF-949B-13A01F9263FC}" presName="vert1" presStyleCnt="0"/>
      <dgm:spPr/>
    </dgm:pt>
    <dgm:pt modelId="{24C07AA1-3A86-416E-B6BE-D9BECC30A726}" type="pres">
      <dgm:prSet presAssocID="{CE6F347E-86CA-409B-8A85-8FAF9326C6F8}" presName="thickLine" presStyleLbl="alignNode1" presStyleIdx="2" presStyleCnt="6"/>
      <dgm:spPr/>
    </dgm:pt>
    <dgm:pt modelId="{30AE7005-95AA-4F5C-A92D-55C6B5D6AD07}" type="pres">
      <dgm:prSet presAssocID="{CE6F347E-86CA-409B-8A85-8FAF9326C6F8}" presName="horz1" presStyleCnt="0"/>
      <dgm:spPr/>
    </dgm:pt>
    <dgm:pt modelId="{FBDC56D1-308D-4912-A9EC-709936486EC3}" type="pres">
      <dgm:prSet presAssocID="{CE6F347E-86CA-409B-8A85-8FAF9326C6F8}" presName="tx1" presStyleLbl="revTx" presStyleIdx="2" presStyleCnt="6"/>
      <dgm:spPr/>
      <dgm:t>
        <a:bodyPr/>
        <a:lstStyle/>
        <a:p>
          <a:endParaRPr lang="en-US"/>
        </a:p>
      </dgm:t>
    </dgm:pt>
    <dgm:pt modelId="{3472382C-C014-4343-BA9A-736BDB788BEC}" type="pres">
      <dgm:prSet presAssocID="{CE6F347E-86CA-409B-8A85-8FAF9326C6F8}" presName="vert1" presStyleCnt="0"/>
      <dgm:spPr/>
    </dgm:pt>
    <dgm:pt modelId="{313AFD14-1D39-4014-B1BF-BD8F15737BA3}" type="pres">
      <dgm:prSet presAssocID="{8D2A8A6A-FE7A-4B36-A5F9-31A523441884}" presName="thickLine" presStyleLbl="alignNode1" presStyleIdx="3" presStyleCnt="6"/>
      <dgm:spPr/>
    </dgm:pt>
    <dgm:pt modelId="{B2DD9676-2B5E-4D57-996B-537C094E1AD2}" type="pres">
      <dgm:prSet presAssocID="{8D2A8A6A-FE7A-4B36-A5F9-31A523441884}" presName="horz1" presStyleCnt="0"/>
      <dgm:spPr/>
    </dgm:pt>
    <dgm:pt modelId="{90666D28-03D9-44BC-8690-C4783788DC3F}" type="pres">
      <dgm:prSet presAssocID="{8D2A8A6A-FE7A-4B36-A5F9-31A523441884}" presName="tx1" presStyleLbl="revTx" presStyleIdx="3" presStyleCnt="6"/>
      <dgm:spPr/>
      <dgm:t>
        <a:bodyPr/>
        <a:lstStyle/>
        <a:p>
          <a:endParaRPr lang="en-US"/>
        </a:p>
      </dgm:t>
    </dgm:pt>
    <dgm:pt modelId="{CF7A01EE-1E9B-4BC1-B80C-65986F8ECF48}" type="pres">
      <dgm:prSet presAssocID="{8D2A8A6A-FE7A-4B36-A5F9-31A523441884}" presName="vert1" presStyleCnt="0"/>
      <dgm:spPr/>
    </dgm:pt>
    <dgm:pt modelId="{F17386E8-CB0A-4176-BC92-2D797E1A3640}" type="pres">
      <dgm:prSet presAssocID="{6D6FB3AE-D364-41C8-B381-972DED381FBC}" presName="thickLine" presStyleLbl="alignNode1" presStyleIdx="4" presStyleCnt="6"/>
      <dgm:spPr/>
    </dgm:pt>
    <dgm:pt modelId="{29A0C009-F064-4C71-8A9B-DE19AF8F90A0}" type="pres">
      <dgm:prSet presAssocID="{6D6FB3AE-D364-41C8-B381-972DED381FBC}" presName="horz1" presStyleCnt="0"/>
      <dgm:spPr/>
    </dgm:pt>
    <dgm:pt modelId="{704CA0D5-60EF-4E22-97CE-A7757175B8DB}" type="pres">
      <dgm:prSet presAssocID="{6D6FB3AE-D364-41C8-B381-972DED381FBC}" presName="tx1" presStyleLbl="revTx" presStyleIdx="4" presStyleCnt="6"/>
      <dgm:spPr/>
      <dgm:t>
        <a:bodyPr/>
        <a:lstStyle/>
        <a:p>
          <a:endParaRPr lang="en-US"/>
        </a:p>
      </dgm:t>
    </dgm:pt>
    <dgm:pt modelId="{3243A3D4-36AC-4477-9448-00AD3C92AE07}" type="pres">
      <dgm:prSet presAssocID="{6D6FB3AE-D364-41C8-B381-972DED381FBC}" presName="vert1" presStyleCnt="0"/>
      <dgm:spPr/>
    </dgm:pt>
    <dgm:pt modelId="{D2E5912C-6BA6-4347-B0FD-EDC41DAF7FA5}" type="pres">
      <dgm:prSet presAssocID="{F7F13DF6-0007-4FFB-8288-35C8D1C96816}" presName="thickLine" presStyleLbl="alignNode1" presStyleIdx="5" presStyleCnt="6"/>
      <dgm:spPr/>
    </dgm:pt>
    <dgm:pt modelId="{43B240C8-4D29-4EC7-915E-443B6F62C18C}" type="pres">
      <dgm:prSet presAssocID="{F7F13DF6-0007-4FFB-8288-35C8D1C96816}" presName="horz1" presStyleCnt="0"/>
      <dgm:spPr/>
    </dgm:pt>
    <dgm:pt modelId="{566D7ABC-D5CE-494B-B0D4-1C823ED7F5E3}" type="pres">
      <dgm:prSet presAssocID="{F7F13DF6-0007-4FFB-8288-35C8D1C96816}" presName="tx1" presStyleLbl="revTx" presStyleIdx="5" presStyleCnt="6"/>
      <dgm:spPr/>
      <dgm:t>
        <a:bodyPr/>
        <a:lstStyle/>
        <a:p>
          <a:endParaRPr lang="en-US"/>
        </a:p>
      </dgm:t>
    </dgm:pt>
    <dgm:pt modelId="{AB4AAF6A-F1E3-49C0-9A46-E9044EBE470C}" type="pres">
      <dgm:prSet presAssocID="{F7F13DF6-0007-4FFB-8288-35C8D1C96816}" presName="vert1" presStyleCnt="0"/>
      <dgm:spPr/>
    </dgm:pt>
  </dgm:ptLst>
  <dgm:cxnLst>
    <dgm:cxn modelId="{D2048713-E0F5-47EA-A06E-659F97DDE749}" type="presOf" srcId="{F7F13DF6-0007-4FFB-8288-35C8D1C96816}" destId="{566D7ABC-D5CE-494B-B0D4-1C823ED7F5E3}" srcOrd="0" destOrd="0" presId="urn:microsoft.com/office/officeart/2008/layout/LinedList"/>
    <dgm:cxn modelId="{FE18218B-046B-4BDA-93B5-C9DFA1712B6C}" srcId="{18418484-6FEA-4D66-9F43-607679EEDC46}" destId="{D6D3219F-5C7E-495D-AA24-94539C72DF22}" srcOrd="0" destOrd="0" parTransId="{5F5DADDA-7DB2-4151-A3C3-E09D325ADAFB}" sibTransId="{C206ECCB-560A-428B-A9EC-4357839CB670}"/>
    <dgm:cxn modelId="{BEA23431-CD45-4311-BC7D-E8097B0279CF}" type="presOf" srcId="{18418484-6FEA-4D66-9F43-607679EEDC46}" destId="{CA74E209-5664-460B-9522-A8473C1207AB}" srcOrd="0" destOrd="0" presId="urn:microsoft.com/office/officeart/2008/layout/LinedList"/>
    <dgm:cxn modelId="{FD6E4AD1-B495-4E07-B7CD-06357B974905}" srcId="{18418484-6FEA-4D66-9F43-607679EEDC46}" destId="{8D2A8A6A-FE7A-4B36-A5F9-31A523441884}" srcOrd="3" destOrd="0" parTransId="{7C5FD73B-BA02-4AF1-A327-CD457237E4D4}" sibTransId="{3215322B-F73B-4770-ACCD-75FBB747FC3C}"/>
    <dgm:cxn modelId="{A81ED471-0026-4145-B81D-8DE5C1D69C0A}" srcId="{18418484-6FEA-4D66-9F43-607679EEDC46}" destId="{6D6FB3AE-D364-41C8-B381-972DED381FBC}" srcOrd="4" destOrd="0" parTransId="{80FA2CAD-3504-4174-A842-7C779C8FD985}" sibTransId="{A7780D53-D242-4B31-8C50-2900E98C5D8E}"/>
    <dgm:cxn modelId="{079172CE-445C-4F6E-AF42-915448D5DA4A}" type="presOf" srcId="{8D2A8A6A-FE7A-4B36-A5F9-31A523441884}" destId="{90666D28-03D9-44BC-8690-C4783788DC3F}" srcOrd="0" destOrd="0" presId="urn:microsoft.com/office/officeart/2008/layout/LinedList"/>
    <dgm:cxn modelId="{8779D0A8-2805-45EB-B38E-BE197388A09F}" type="presOf" srcId="{0C2C6B37-E2F3-47AF-949B-13A01F9263FC}" destId="{0CDB0ADC-BA04-4865-AEB1-4934546CAACF}" srcOrd="0" destOrd="0" presId="urn:microsoft.com/office/officeart/2008/layout/LinedList"/>
    <dgm:cxn modelId="{46207214-5449-4AD6-8006-5A015126FE80}" type="presOf" srcId="{CE6F347E-86CA-409B-8A85-8FAF9326C6F8}" destId="{FBDC56D1-308D-4912-A9EC-709936486EC3}" srcOrd="0" destOrd="0" presId="urn:microsoft.com/office/officeart/2008/layout/LinedList"/>
    <dgm:cxn modelId="{82A8441B-0C77-42A9-938A-DF6170ACDDD3}" type="presOf" srcId="{6D6FB3AE-D364-41C8-B381-972DED381FBC}" destId="{704CA0D5-60EF-4E22-97CE-A7757175B8DB}" srcOrd="0" destOrd="0" presId="urn:microsoft.com/office/officeart/2008/layout/LinedList"/>
    <dgm:cxn modelId="{643F9E3F-128A-476A-ADC7-8E7A41A685E8}" type="presOf" srcId="{D6D3219F-5C7E-495D-AA24-94539C72DF22}" destId="{11D22F9E-6278-4ACB-91E1-06BA70EAF276}" srcOrd="0" destOrd="0" presId="urn:microsoft.com/office/officeart/2008/layout/LinedList"/>
    <dgm:cxn modelId="{C909A0E1-C837-4EB1-B56D-B590B7A44DE6}" srcId="{18418484-6FEA-4D66-9F43-607679EEDC46}" destId="{0C2C6B37-E2F3-47AF-949B-13A01F9263FC}" srcOrd="1" destOrd="0" parTransId="{A6C60197-2F73-41E0-8CF1-7AACE59399DB}" sibTransId="{57CF338B-FAEF-4B1F-BCDB-D07BED8E9892}"/>
    <dgm:cxn modelId="{16B4267D-4D91-48D8-ABBC-1A2E81C71844}" srcId="{18418484-6FEA-4D66-9F43-607679EEDC46}" destId="{F7F13DF6-0007-4FFB-8288-35C8D1C96816}" srcOrd="5" destOrd="0" parTransId="{883D9383-DC3F-4F6B-85B0-276914A7EC07}" sibTransId="{336C14CD-5388-4969-BCF7-CD46A78277DE}"/>
    <dgm:cxn modelId="{ACEAEE2B-3945-4F14-9199-CCA81724DBA7}" srcId="{18418484-6FEA-4D66-9F43-607679EEDC46}" destId="{CE6F347E-86CA-409B-8A85-8FAF9326C6F8}" srcOrd="2" destOrd="0" parTransId="{EBDE39A9-5984-495D-8321-8D8C8D8451F3}" sibTransId="{93A6C94B-95E9-4FED-BDC5-4FF654A6ABC2}"/>
    <dgm:cxn modelId="{43CC66D8-C488-4ABD-AA86-5D3B018F3EF4}" type="presParOf" srcId="{CA74E209-5664-460B-9522-A8473C1207AB}" destId="{6BB85E01-F396-478C-B597-21CF2DB6F36F}" srcOrd="0" destOrd="0" presId="urn:microsoft.com/office/officeart/2008/layout/LinedList"/>
    <dgm:cxn modelId="{13A2A6B1-DD00-4594-8FE7-5D110912C7E3}" type="presParOf" srcId="{CA74E209-5664-460B-9522-A8473C1207AB}" destId="{1AAE2BF0-EC67-4EFD-8CB9-7B5FD371C8C4}" srcOrd="1" destOrd="0" presId="urn:microsoft.com/office/officeart/2008/layout/LinedList"/>
    <dgm:cxn modelId="{BB2A8BEC-473F-481C-8DB7-933312C58695}" type="presParOf" srcId="{1AAE2BF0-EC67-4EFD-8CB9-7B5FD371C8C4}" destId="{11D22F9E-6278-4ACB-91E1-06BA70EAF276}" srcOrd="0" destOrd="0" presId="urn:microsoft.com/office/officeart/2008/layout/LinedList"/>
    <dgm:cxn modelId="{733BF289-88A7-4B57-BD77-4E9091C068DA}" type="presParOf" srcId="{1AAE2BF0-EC67-4EFD-8CB9-7B5FD371C8C4}" destId="{9AC3E7DE-92D5-43B9-A1DA-FCDE3BE042A7}" srcOrd="1" destOrd="0" presId="urn:microsoft.com/office/officeart/2008/layout/LinedList"/>
    <dgm:cxn modelId="{726DC85B-50ED-4C7A-9F10-DB5431863644}" type="presParOf" srcId="{CA74E209-5664-460B-9522-A8473C1207AB}" destId="{C2338431-7A90-4D82-8095-0057B6EC1C60}" srcOrd="2" destOrd="0" presId="urn:microsoft.com/office/officeart/2008/layout/LinedList"/>
    <dgm:cxn modelId="{3C36154D-FB45-44F1-AC68-F152AD6E572C}" type="presParOf" srcId="{CA74E209-5664-460B-9522-A8473C1207AB}" destId="{B6D0F8CC-074E-421E-9F3A-D2FC434DDD4C}" srcOrd="3" destOrd="0" presId="urn:microsoft.com/office/officeart/2008/layout/LinedList"/>
    <dgm:cxn modelId="{505B4F66-D85A-4E34-8232-DBFDE05437A1}" type="presParOf" srcId="{B6D0F8CC-074E-421E-9F3A-D2FC434DDD4C}" destId="{0CDB0ADC-BA04-4865-AEB1-4934546CAACF}" srcOrd="0" destOrd="0" presId="urn:microsoft.com/office/officeart/2008/layout/LinedList"/>
    <dgm:cxn modelId="{8B5C6671-5031-4D97-B468-704611F79AB0}" type="presParOf" srcId="{B6D0F8CC-074E-421E-9F3A-D2FC434DDD4C}" destId="{6CE2F612-0009-4CE7-8820-F31ECE6B84D2}" srcOrd="1" destOrd="0" presId="urn:microsoft.com/office/officeart/2008/layout/LinedList"/>
    <dgm:cxn modelId="{13F097D5-7687-4148-9B84-C82FE09F2A2C}" type="presParOf" srcId="{CA74E209-5664-460B-9522-A8473C1207AB}" destId="{24C07AA1-3A86-416E-B6BE-D9BECC30A726}" srcOrd="4" destOrd="0" presId="urn:microsoft.com/office/officeart/2008/layout/LinedList"/>
    <dgm:cxn modelId="{140C4EE6-426F-4356-BAA9-226C5FB33DC4}" type="presParOf" srcId="{CA74E209-5664-460B-9522-A8473C1207AB}" destId="{30AE7005-95AA-4F5C-A92D-55C6B5D6AD07}" srcOrd="5" destOrd="0" presId="urn:microsoft.com/office/officeart/2008/layout/LinedList"/>
    <dgm:cxn modelId="{1CF63E81-6700-43E5-BF7F-F6BB3DE252FA}" type="presParOf" srcId="{30AE7005-95AA-4F5C-A92D-55C6B5D6AD07}" destId="{FBDC56D1-308D-4912-A9EC-709936486EC3}" srcOrd="0" destOrd="0" presId="urn:microsoft.com/office/officeart/2008/layout/LinedList"/>
    <dgm:cxn modelId="{F431A10B-6C01-47D8-9481-AFA7F77088CF}" type="presParOf" srcId="{30AE7005-95AA-4F5C-A92D-55C6B5D6AD07}" destId="{3472382C-C014-4343-BA9A-736BDB788BEC}" srcOrd="1" destOrd="0" presId="urn:microsoft.com/office/officeart/2008/layout/LinedList"/>
    <dgm:cxn modelId="{2DD4A0C6-7497-4EF7-ABA9-455662A3004D}" type="presParOf" srcId="{CA74E209-5664-460B-9522-A8473C1207AB}" destId="{313AFD14-1D39-4014-B1BF-BD8F15737BA3}" srcOrd="6" destOrd="0" presId="urn:microsoft.com/office/officeart/2008/layout/LinedList"/>
    <dgm:cxn modelId="{5073952B-F0FA-4D8F-9516-981C738A9A5E}" type="presParOf" srcId="{CA74E209-5664-460B-9522-A8473C1207AB}" destId="{B2DD9676-2B5E-4D57-996B-537C094E1AD2}" srcOrd="7" destOrd="0" presId="urn:microsoft.com/office/officeart/2008/layout/LinedList"/>
    <dgm:cxn modelId="{5D9E1E7E-902C-4E33-B822-FF0E446D3EB6}" type="presParOf" srcId="{B2DD9676-2B5E-4D57-996B-537C094E1AD2}" destId="{90666D28-03D9-44BC-8690-C4783788DC3F}" srcOrd="0" destOrd="0" presId="urn:microsoft.com/office/officeart/2008/layout/LinedList"/>
    <dgm:cxn modelId="{C3857C75-7223-4D2C-8498-33A3E0E60389}" type="presParOf" srcId="{B2DD9676-2B5E-4D57-996B-537C094E1AD2}" destId="{CF7A01EE-1E9B-4BC1-B80C-65986F8ECF48}" srcOrd="1" destOrd="0" presId="urn:microsoft.com/office/officeart/2008/layout/LinedList"/>
    <dgm:cxn modelId="{F6EF9767-D01F-4409-A341-9EC2D3C4497C}" type="presParOf" srcId="{CA74E209-5664-460B-9522-A8473C1207AB}" destId="{F17386E8-CB0A-4176-BC92-2D797E1A3640}" srcOrd="8" destOrd="0" presId="urn:microsoft.com/office/officeart/2008/layout/LinedList"/>
    <dgm:cxn modelId="{36BFE3BE-A85C-4005-8101-9978E6778E88}" type="presParOf" srcId="{CA74E209-5664-460B-9522-A8473C1207AB}" destId="{29A0C009-F064-4C71-8A9B-DE19AF8F90A0}" srcOrd="9" destOrd="0" presId="urn:microsoft.com/office/officeart/2008/layout/LinedList"/>
    <dgm:cxn modelId="{A681DAFB-1AC6-4625-A9AD-1A3511ABE220}" type="presParOf" srcId="{29A0C009-F064-4C71-8A9B-DE19AF8F90A0}" destId="{704CA0D5-60EF-4E22-97CE-A7757175B8DB}" srcOrd="0" destOrd="0" presId="urn:microsoft.com/office/officeart/2008/layout/LinedList"/>
    <dgm:cxn modelId="{E26E60AD-E47D-4DA6-8289-802FD2DCB6A9}" type="presParOf" srcId="{29A0C009-F064-4C71-8A9B-DE19AF8F90A0}" destId="{3243A3D4-36AC-4477-9448-00AD3C92AE07}" srcOrd="1" destOrd="0" presId="urn:microsoft.com/office/officeart/2008/layout/LinedList"/>
    <dgm:cxn modelId="{EC7F1E07-4545-422E-A89B-AEC699C79165}" type="presParOf" srcId="{CA74E209-5664-460B-9522-A8473C1207AB}" destId="{D2E5912C-6BA6-4347-B0FD-EDC41DAF7FA5}" srcOrd="10" destOrd="0" presId="urn:microsoft.com/office/officeart/2008/layout/LinedList"/>
    <dgm:cxn modelId="{8A362D5A-D708-434D-9AB9-BFEE8178AD8F}" type="presParOf" srcId="{CA74E209-5664-460B-9522-A8473C1207AB}" destId="{43B240C8-4D29-4EC7-915E-443B6F62C18C}" srcOrd="11" destOrd="0" presId="urn:microsoft.com/office/officeart/2008/layout/LinedList"/>
    <dgm:cxn modelId="{21F6E4D7-0733-4997-802B-87DD94E46073}" type="presParOf" srcId="{43B240C8-4D29-4EC7-915E-443B6F62C18C}" destId="{566D7ABC-D5CE-494B-B0D4-1C823ED7F5E3}" srcOrd="0" destOrd="0" presId="urn:microsoft.com/office/officeart/2008/layout/LinedList"/>
    <dgm:cxn modelId="{706935EC-66BF-4B35-8295-5ABD4070B401}" type="presParOf" srcId="{43B240C8-4D29-4EC7-915E-443B6F62C18C}" destId="{AB4AAF6A-F1E3-49C0-9A46-E9044EBE470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418484-6FEA-4D66-9F43-607679EEDC46}" type="doc">
      <dgm:prSet loTypeId="urn:microsoft.com/office/officeart/2008/layout/LinedList" loCatId="list" qsTypeId="urn:microsoft.com/office/officeart/2005/8/quickstyle/simple1#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9A17588-0EAC-4168-9D6E-2BB64EC07138}">
      <dgm:prSet phldrT="[Text]" custT="1"/>
      <dgm:spPr/>
      <dgm:t>
        <a:bodyPr/>
        <a:lstStyle/>
        <a:p>
          <a:r>
            <a:rPr lang="hy-AM" sz="1600" dirty="0" smtClean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rPr>
            <a:t>9․ Պետական բյուջեում կապիտալ ծախսերի տեսակարար կշռի բարձրացում</a:t>
          </a:r>
          <a:endParaRPr lang="en-US" sz="1600" dirty="0">
            <a:solidFill>
              <a:schemeClr val="accent1">
                <a:lumMod val="50000"/>
              </a:schemeClr>
            </a:solidFill>
            <a:latin typeface="GHEA Grapalat" panose="02000506050000020003" pitchFamily="50" charset="0"/>
          </a:endParaRPr>
        </a:p>
      </dgm:t>
    </dgm:pt>
    <dgm:pt modelId="{0BBA8D10-880A-4965-AD5B-56F622954465}" type="parTrans" cxnId="{AF21D711-95D7-4CCD-A38F-0948B6696D56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98FC1874-82ED-40F1-BE45-FADD84FC5BFD}" type="sibTrans" cxnId="{AF21D711-95D7-4CCD-A38F-0948B6696D56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9649D820-2C79-47D9-9B33-5D44840FD8CC}">
      <dgm:prSet phldrT="[Text]" custT="1"/>
      <dgm:spPr/>
      <dgm:t>
        <a:bodyPr/>
        <a:lstStyle/>
        <a:p>
          <a:r>
            <a:rPr lang="hy-AM" sz="1600" dirty="0" smtClean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rPr>
            <a:t>10․ Պետական գնումների </a:t>
          </a:r>
          <a:r>
            <a:rPr lang="hy-AM" sz="1600" b="1" i="1" dirty="0" smtClean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rPr>
            <a:t>արդար և թափանցիկ </a:t>
          </a:r>
          <a:r>
            <a:rPr lang="hy-AM" sz="1600" dirty="0" smtClean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rPr>
            <a:t>համակարգի ներդրում</a:t>
          </a:r>
          <a:endParaRPr lang="en-US" sz="1600" dirty="0">
            <a:solidFill>
              <a:schemeClr val="accent1">
                <a:lumMod val="50000"/>
              </a:schemeClr>
            </a:solidFill>
            <a:latin typeface="GHEA Grapalat" panose="02000506050000020003" pitchFamily="50" charset="0"/>
          </a:endParaRPr>
        </a:p>
      </dgm:t>
    </dgm:pt>
    <dgm:pt modelId="{4F78CD95-4F84-4097-AD9E-B3FBB2173DA4}" type="parTrans" cxnId="{4B56387B-FA4D-4326-8DAB-47E5B3D87791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D46BE944-8FAF-4426-88E6-214B75A66C1A}" type="sibTrans" cxnId="{4B56387B-FA4D-4326-8DAB-47E5B3D87791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D0925886-6D78-4C90-B024-651503105BF5}">
      <dgm:prSet phldrT="[Text]" custT="1"/>
      <dgm:spPr/>
      <dgm:t>
        <a:bodyPr/>
        <a:lstStyle/>
        <a:p>
          <a:r>
            <a:rPr lang="hy-AM" sz="1600" dirty="0" smtClean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rPr>
            <a:t>12․ Հանրային ներդրումների կառավարման համակարգի ներդրում</a:t>
          </a:r>
          <a:endParaRPr lang="en-US" sz="1600" dirty="0">
            <a:solidFill>
              <a:schemeClr val="accent1">
                <a:lumMod val="50000"/>
              </a:schemeClr>
            </a:solidFill>
            <a:latin typeface="GHEA Grapalat" panose="02000506050000020003" pitchFamily="50" charset="0"/>
          </a:endParaRPr>
        </a:p>
      </dgm:t>
    </dgm:pt>
    <dgm:pt modelId="{BCC24493-4C71-4EE4-BC96-27AC4FA3ED56}" type="parTrans" cxnId="{C3566FAE-2E33-4B00-B37C-9492BA5049EA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01E9C166-9E4C-4C2B-AF7A-3F44F1EC9A10}" type="sibTrans" cxnId="{C3566FAE-2E33-4B00-B37C-9492BA5049EA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4CFC7369-1A82-4DD9-9DBA-A52DB4BC3DDA}">
      <dgm:prSet phldrT="[Text]" custT="1"/>
      <dgm:spPr/>
      <dgm:t>
        <a:bodyPr/>
        <a:lstStyle/>
        <a:p>
          <a:pPr marL="285750" indent="-285750"/>
          <a:r>
            <a:rPr lang="hy-AM" sz="1600" dirty="0" smtClean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rPr>
            <a:t>11․ Միասնական տվյալների բազայի հիման վրա կառուցված Կառավարության ֆինանսների կառավարման տեղեկատվական համակարգի (ԿՖԿՏՀ) ներդրում</a:t>
          </a:r>
          <a:endParaRPr lang="en-US" sz="1600" dirty="0">
            <a:solidFill>
              <a:schemeClr val="accent1">
                <a:lumMod val="50000"/>
              </a:schemeClr>
            </a:solidFill>
            <a:latin typeface="GHEA Grapalat" panose="02000506050000020003" pitchFamily="50" charset="0"/>
          </a:endParaRPr>
        </a:p>
      </dgm:t>
    </dgm:pt>
    <dgm:pt modelId="{0D8D6642-2B38-4F1B-8E08-E82E493B1531}" type="parTrans" cxnId="{6DDD89DC-7958-4946-B904-C849A9D426DB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822F40B0-470F-4533-BFE6-F6DDA5B543F5}" type="sibTrans" cxnId="{6DDD89DC-7958-4946-B904-C849A9D426DB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90D72F7B-5DEC-458C-8B57-FD5E28053C35}">
      <dgm:prSet phldrT="[Text]" custT="1"/>
      <dgm:spPr/>
      <dgm:t>
        <a:bodyPr/>
        <a:lstStyle/>
        <a:p>
          <a:pPr marL="342900" indent="-342900"/>
          <a:r>
            <a:rPr lang="hy-AM" sz="1600" dirty="0" smtClean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rPr>
            <a:t>13․ Հանրային ֆինանսների կառավարման բնագավառում </a:t>
          </a:r>
          <a:r>
            <a:rPr lang="hy-AM" sz="1600" b="1" i="1" dirty="0" smtClean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rPr>
            <a:t>կոռուպցիոն երևույթները ծնող պատճառների վերահսկման և վերջիններիս վերացմանն կամ չեզոքացմանն ուղղված գործողություններ</a:t>
          </a:r>
          <a:endParaRPr lang="en-US" sz="1600" b="1" i="1" dirty="0">
            <a:solidFill>
              <a:schemeClr val="accent1">
                <a:lumMod val="50000"/>
              </a:schemeClr>
            </a:solidFill>
            <a:latin typeface="GHEA Grapalat" panose="02000506050000020003" pitchFamily="50" charset="0"/>
          </a:endParaRPr>
        </a:p>
      </dgm:t>
    </dgm:pt>
    <dgm:pt modelId="{C4E142BB-33DB-474D-AEA6-ECB09C7D3039}" type="parTrans" cxnId="{F9700A11-1193-4660-BF98-4F5C813B08DF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4FC8A7AF-751F-4165-B750-B656A85974C1}" type="sibTrans" cxnId="{F9700A11-1193-4660-BF98-4F5C813B08DF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A8EC1ABD-70FE-4D1D-BE27-EE27CEA4E14E}">
      <dgm:prSet phldrT="[Text]" custT="1"/>
      <dgm:spPr/>
      <dgm:t>
        <a:bodyPr/>
        <a:lstStyle/>
        <a:p>
          <a:r>
            <a:rPr lang="hy-AM" sz="1600" dirty="0" smtClean="0">
              <a:solidFill>
                <a:schemeClr val="accent1">
                  <a:lumMod val="50000"/>
                </a:schemeClr>
              </a:solidFill>
            </a:rPr>
            <a:t>8․ Մարդկային կապիտալին և ենթակառուցվածքներին ուղղվող ծախսերի տեսակարար կշռի  մեծացում</a:t>
          </a:r>
          <a:endParaRPr lang="en-US" sz="1600" dirty="0">
            <a:solidFill>
              <a:schemeClr val="accent1">
                <a:lumMod val="50000"/>
              </a:schemeClr>
            </a:solidFill>
            <a:latin typeface="GHEA Grapalat" panose="02000506050000020003" pitchFamily="50" charset="0"/>
          </a:endParaRPr>
        </a:p>
      </dgm:t>
    </dgm:pt>
    <dgm:pt modelId="{9C852869-A8AE-4211-9443-6D5E01C02CC9}" type="parTrans" cxnId="{E4D7454E-19A2-46CC-85CD-D42D439466BC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DAF606F5-A890-4D12-A43A-4CC4E76807A3}" type="sibTrans" cxnId="{E4D7454E-19A2-46CC-85CD-D42D439466BC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33FC5D91-5020-471B-8D03-59C68254738D}">
      <dgm:prSet phldrT="[Text]" custT="1"/>
      <dgm:spPr/>
      <dgm:t>
        <a:bodyPr/>
        <a:lstStyle/>
        <a:p>
          <a:pPr marL="228600" indent="-228600"/>
          <a:r>
            <a:rPr lang="hy-AM" sz="1600" dirty="0" smtClean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rPr>
            <a:t>7․ Պետական կառավարման համակարգի օպտիմալացում։ Ծախսային քաղաքականության </a:t>
          </a:r>
          <a:r>
            <a:rPr lang="hy-AM" sz="1600" smtClean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rPr>
            <a:t>տրամաբանության աստիճանական </a:t>
          </a:r>
          <a:r>
            <a:rPr lang="hy-AM" sz="1600" dirty="0" smtClean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rPr>
            <a:t>փոխում՝ </a:t>
          </a:r>
          <a:r>
            <a:rPr lang="hy-AM" sz="1600" b="1" i="1" dirty="0" smtClean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rPr>
            <a:t>«աշխատավաձի վճարման» բյուջեից </a:t>
          </a:r>
          <a:r>
            <a:rPr lang="hy-AM" sz="1600" dirty="0" smtClean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rPr>
            <a:t> «</a:t>
          </a:r>
          <a:r>
            <a:rPr lang="hy-AM" sz="1600" b="1" i="1" dirty="0" smtClean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rPr>
            <a:t>հանրությանը ծառայությունների մատուցման դիմաց վճարման»</a:t>
          </a:r>
          <a:r>
            <a:rPr lang="hy-AM" sz="1600" dirty="0" smtClean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rPr>
            <a:t> բյուջեին</a:t>
          </a:r>
        </a:p>
        <a:p>
          <a:pPr marL="228600" indent="-228600"/>
          <a:endParaRPr lang="hy-AM" sz="1600" dirty="0" smtClean="0">
            <a:solidFill>
              <a:schemeClr val="accent1">
                <a:lumMod val="50000"/>
              </a:schemeClr>
            </a:solidFill>
            <a:latin typeface="GHEA Grapalat" panose="02000506050000020003" pitchFamily="50" charset="0"/>
          </a:endParaRPr>
        </a:p>
        <a:p>
          <a:pPr marL="228600" indent="-228600"/>
          <a:endParaRPr lang="en-US" sz="1600" dirty="0">
            <a:solidFill>
              <a:schemeClr val="accent1">
                <a:lumMod val="50000"/>
              </a:schemeClr>
            </a:solidFill>
            <a:latin typeface="GHEA Grapalat" panose="02000506050000020003" pitchFamily="50" charset="0"/>
          </a:endParaRPr>
        </a:p>
      </dgm:t>
    </dgm:pt>
    <dgm:pt modelId="{84552BFF-EF3E-418A-B3BF-0DFDD0078150}" type="parTrans" cxnId="{6E74DFF7-42A5-463A-B341-1E3A44D2FF57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C433A666-7488-4F01-9072-F095C8A5180D}" type="sibTrans" cxnId="{6E74DFF7-42A5-463A-B341-1E3A44D2FF57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925BD52C-8961-45B4-AF25-E14E1A185ABF}" type="pres">
      <dgm:prSet presAssocID="{18418484-6FEA-4D66-9F43-607679EEDC4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7A9B491-56D9-4628-BB68-71BC68054465}" type="pres">
      <dgm:prSet presAssocID="{33FC5D91-5020-471B-8D03-59C68254738D}" presName="thickLine" presStyleLbl="alignNode1" presStyleIdx="0" presStyleCnt="7"/>
      <dgm:spPr/>
    </dgm:pt>
    <dgm:pt modelId="{82086A5E-E043-48BA-A9BE-F7F8BF8DA06D}" type="pres">
      <dgm:prSet presAssocID="{33FC5D91-5020-471B-8D03-59C68254738D}" presName="horz1" presStyleCnt="0"/>
      <dgm:spPr/>
    </dgm:pt>
    <dgm:pt modelId="{B8C6F986-C351-43BD-B17E-D1DBEB405CBB}" type="pres">
      <dgm:prSet presAssocID="{33FC5D91-5020-471B-8D03-59C68254738D}" presName="tx1" presStyleLbl="revTx" presStyleIdx="0" presStyleCnt="7"/>
      <dgm:spPr/>
      <dgm:t>
        <a:bodyPr/>
        <a:lstStyle/>
        <a:p>
          <a:endParaRPr lang="en-US"/>
        </a:p>
      </dgm:t>
    </dgm:pt>
    <dgm:pt modelId="{EBAA3655-E10E-4A13-A210-38D6FE8EB724}" type="pres">
      <dgm:prSet presAssocID="{33FC5D91-5020-471B-8D03-59C68254738D}" presName="vert1" presStyleCnt="0"/>
      <dgm:spPr/>
    </dgm:pt>
    <dgm:pt modelId="{D17119E0-C06F-402C-9047-8E195D81B688}" type="pres">
      <dgm:prSet presAssocID="{A8EC1ABD-70FE-4D1D-BE27-EE27CEA4E14E}" presName="thickLine" presStyleLbl="alignNode1" presStyleIdx="1" presStyleCnt="7"/>
      <dgm:spPr/>
    </dgm:pt>
    <dgm:pt modelId="{334BBD10-FEDE-4CA3-B268-2648A7D9F9A9}" type="pres">
      <dgm:prSet presAssocID="{A8EC1ABD-70FE-4D1D-BE27-EE27CEA4E14E}" presName="horz1" presStyleCnt="0"/>
      <dgm:spPr/>
    </dgm:pt>
    <dgm:pt modelId="{E7ADCAB0-859C-471F-9253-90DAE9974EBE}" type="pres">
      <dgm:prSet presAssocID="{A8EC1ABD-70FE-4D1D-BE27-EE27CEA4E14E}" presName="tx1" presStyleLbl="revTx" presStyleIdx="1" presStyleCnt="7"/>
      <dgm:spPr/>
      <dgm:t>
        <a:bodyPr/>
        <a:lstStyle/>
        <a:p>
          <a:endParaRPr lang="en-US"/>
        </a:p>
      </dgm:t>
    </dgm:pt>
    <dgm:pt modelId="{FB485C53-9510-4B2C-BC36-405D8AAA3F45}" type="pres">
      <dgm:prSet presAssocID="{A8EC1ABD-70FE-4D1D-BE27-EE27CEA4E14E}" presName="vert1" presStyleCnt="0"/>
      <dgm:spPr/>
    </dgm:pt>
    <dgm:pt modelId="{317EC4CF-E76D-42C8-92DA-8E7C67DD4A3C}" type="pres">
      <dgm:prSet presAssocID="{09A17588-0EAC-4168-9D6E-2BB64EC07138}" presName="thickLine" presStyleLbl="alignNode1" presStyleIdx="2" presStyleCnt="7"/>
      <dgm:spPr/>
    </dgm:pt>
    <dgm:pt modelId="{37471FD2-8849-486B-96D9-B5A4FDB1A694}" type="pres">
      <dgm:prSet presAssocID="{09A17588-0EAC-4168-9D6E-2BB64EC07138}" presName="horz1" presStyleCnt="0"/>
      <dgm:spPr/>
    </dgm:pt>
    <dgm:pt modelId="{EB0D39DB-24E7-4030-A2FE-1FDB6916BAD4}" type="pres">
      <dgm:prSet presAssocID="{09A17588-0EAC-4168-9D6E-2BB64EC07138}" presName="tx1" presStyleLbl="revTx" presStyleIdx="2" presStyleCnt="7"/>
      <dgm:spPr/>
      <dgm:t>
        <a:bodyPr/>
        <a:lstStyle/>
        <a:p>
          <a:endParaRPr lang="en-US"/>
        </a:p>
      </dgm:t>
    </dgm:pt>
    <dgm:pt modelId="{9782D667-76F0-41AF-978D-EBEE9C05EF47}" type="pres">
      <dgm:prSet presAssocID="{09A17588-0EAC-4168-9D6E-2BB64EC07138}" presName="vert1" presStyleCnt="0"/>
      <dgm:spPr/>
    </dgm:pt>
    <dgm:pt modelId="{A3D19A1C-8719-4A09-AD70-49FC510C8EE4}" type="pres">
      <dgm:prSet presAssocID="{9649D820-2C79-47D9-9B33-5D44840FD8CC}" presName="thickLine" presStyleLbl="alignNode1" presStyleIdx="3" presStyleCnt="7"/>
      <dgm:spPr/>
    </dgm:pt>
    <dgm:pt modelId="{38306CCA-1F92-46B9-8FE0-0E5EAE662617}" type="pres">
      <dgm:prSet presAssocID="{9649D820-2C79-47D9-9B33-5D44840FD8CC}" presName="horz1" presStyleCnt="0"/>
      <dgm:spPr/>
    </dgm:pt>
    <dgm:pt modelId="{31C5F2F6-6CD9-4080-B8D6-7A0E28CD1368}" type="pres">
      <dgm:prSet presAssocID="{9649D820-2C79-47D9-9B33-5D44840FD8CC}" presName="tx1" presStyleLbl="revTx" presStyleIdx="3" presStyleCnt="7"/>
      <dgm:spPr/>
      <dgm:t>
        <a:bodyPr/>
        <a:lstStyle/>
        <a:p>
          <a:endParaRPr lang="en-US"/>
        </a:p>
      </dgm:t>
    </dgm:pt>
    <dgm:pt modelId="{2623B02F-6FBB-4F86-ACEC-AB821B46E203}" type="pres">
      <dgm:prSet presAssocID="{9649D820-2C79-47D9-9B33-5D44840FD8CC}" presName="vert1" presStyleCnt="0"/>
      <dgm:spPr/>
    </dgm:pt>
    <dgm:pt modelId="{CEDBA462-EBA0-488B-8A08-4FA6527473DF}" type="pres">
      <dgm:prSet presAssocID="{4CFC7369-1A82-4DD9-9DBA-A52DB4BC3DDA}" presName="thickLine" presStyleLbl="alignNode1" presStyleIdx="4" presStyleCnt="7"/>
      <dgm:spPr/>
    </dgm:pt>
    <dgm:pt modelId="{F45323EA-18A1-43A5-AAB0-2BD64B4F8AB8}" type="pres">
      <dgm:prSet presAssocID="{4CFC7369-1A82-4DD9-9DBA-A52DB4BC3DDA}" presName="horz1" presStyleCnt="0"/>
      <dgm:spPr/>
    </dgm:pt>
    <dgm:pt modelId="{AEB2CF62-6D2B-4D9C-9B1F-60C6D744AB76}" type="pres">
      <dgm:prSet presAssocID="{4CFC7369-1A82-4DD9-9DBA-A52DB4BC3DDA}" presName="tx1" presStyleLbl="revTx" presStyleIdx="4" presStyleCnt="7"/>
      <dgm:spPr/>
      <dgm:t>
        <a:bodyPr/>
        <a:lstStyle/>
        <a:p>
          <a:endParaRPr lang="en-US"/>
        </a:p>
      </dgm:t>
    </dgm:pt>
    <dgm:pt modelId="{1311AF4E-3773-4A41-8971-75FF05F281E2}" type="pres">
      <dgm:prSet presAssocID="{4CFC7369-1A82-4DD9-9DBA-A52DB4BC3DDA}" presName="vert1" presStyleCnt="0"/>
      <dgm:spPr/>
    </dgm:pt>
    <dgm:pt modelId="{83D1B606-04D5-4AA0-AE13-B29DC49252B1}" type="pres">
      <dgm:prSet presAssocID="{D0925886-6D78-4C90-B024-651503105BF5}" presName="thickLine" presStyleLbl="alignNode1" presStyleIdx="5" presStyleCnt="7"/>
      <dgm:spPr/>
    </dgm:pt>
    <dgm:pt modelId="{CBB7C821-9FBB-4344-B37D-AA269798F4CD}" type="pres">
      <dgm:prSet presAssocID="{D0925886-6D78-4C90-B024-651503105BF5}" presName="horz1" presStyleCnt="0"/>
      <dgm:spPr/>
    </dgm:pt>
    <dgm:pt modelId="{73065536-0520-4E55-86BB-208693EB959E}" type="pres">
      <dgm:prSet presAssocID="{D0925886-6D78-4C90-B024-651503105BF5}" presName="tx1" presStyleLbl="revTx" presStyleIdx="5" presStyleCnt="7"/>
      <dgm:spPr/>
      <dgm:t>
        <a:bodyPr/>
        <a:lstStyle/>
        <a:p>
          <a:endParaRPr lang="en-US"/>
        </a:p>
      </dgm:t>
    </dgm:pt>
    <dgm:pt modelId="{7D2A9362-9EBD-41A9-8883-D87B413A19F0}" type="pres">
      <dgm:prSet presAssocID="{D0925886-6D78-4C90-B024-651503105BF5}" presName="vert1" presStyleCnt="0"/>
      <dgm:spPr/>
    </dgm:pt>
    <dgm:pt modelId="{73007E29-F5DA-4E2D-B2B4-2131B12B2D21}" type="pres">
      <dgm:prSet presAssocID="{90D72F7B-5DEC-458C-8B57-FD5E28053C35}" presName="thickLine" presStyleLbl="alignNode1" presStyleIdx="6" presStyleCnt="7"/>
      <dgm:spPr/>
    </dgm:pt>
    <dgm:pt modelId="{C67FB4A3-FC53-4121-B748-19CF15B19B31}" type="pres">
      <dgm:prSet presAssocID="{90D72F7B-5DEC-458C-8B57-FD5E28053C35}" presName="horz1" presStyleCnt="0"/>
      <dgm:spPr/>
    </dgm:pt>
    <dgm:pt modelId="{3CEAF0A3-B6CB-42D0-BC79-14CA13E5CA79}" type="pres">
      <dgm:prSet presAssocID="{90D72F7B-5DEC-458C-8B57-FD5E28053C35}" presName="tx1" presStyleLbl="revTx" presStyleIdx="6" presStyleCnt="7"/>
      <dgm:spPr/>
      <dgm:t>
        <a:bodyPr/>
        <a:lstStyle/>
        <a:p>
          <a:endParaRPr lang="en-US"/>
        </a:p>
      </dgm:t>
    </dgm:pt>
    <dgm:pt modelId="{2E0A2D96-127B-4B9E-9142-60C468A9E664}" type="pres">
      <dgm:prSet presAssocID="{90D72F7B-5DEC-458C-8B57-FD5E28053C35}" presName="vert1" presStyleCnt="0"/>
      <dgm:spPr/>
    </dgm:pt>
  </dgm:ptLst>
  <dgm:cxnLst>
    <dgm:cxn modelId="{96B0AB31-C6AB-44DC-9606-BB9E6F736A6C}" type="presOf" srcId="{90D72F7B-5DEC-458C-8B57-FD5E28053C35}" destId="{3CEAF0A3-B6CB-42D0-BC79-14CA13E5CA79}" srcOrd="0" destOrd="0" presId="urn:microsoft.com/office/officeart/2008/layout/LinedList"/>
    <dgm:cxn modelId="{A5EF10CD-FE59-43CE-9634-1617A4DC693E}" type="presOf" srcId="{18418484-6FEA-4D66-9F43-607679EEDC46}" destId="{925BD52C-8961-45B4-AF25-E14E1A185ABF}" srcOrd="0" destOrd="0" presId="urn:microsoft.com/office/officeart/2008/layout/LinedList"/>
    <dgm:cxn modelId="{6DDD89DC-7958-4946-B904-C849A9D426DB}" srcId="{18418484-6FEA-4D66-9F43-607679EEDC46}" destId="{4CFC7369-1A82-4DD9-9DBA-A52DB4BC3DDA}" srcOrd="4" destOrd="0" parTransId="{0D8D6642-2B38-4F1B-8E08-E82E493B1531}" sibTransId="{822F40B0-470F-4533-BFE6-F6DDA5B543F5}"/>
    <dgm:cxn modelId="{311C31DE-83EF-49E5-BB9F-132C6B568515}" type="presOf" srcId="{A8EC1ABD-70FE-4D1D-BE27-EE27CEA4E14E}" destId="{E7ADCAB0-859C-471F-9253-90DAE9974EBE}" srcOrd="0" destOrd="0" presId="urn:microsoft.com/office/officeart/2008/layout/LinedList"/>
    <dgm:cxn modelId="{C3566FAE-2E33-4B00-B37C-9492BA5049EA}" srcId="{18418484-6FEA-4D66-9F43-607679EEDC46}" destId="{D0925886-6D78-4C90-B024-651503105BF5}" srcOrd="5" destOrd="0" parTransId="{BCC24493-4C71-4EE4-BC96-27AC4FA3ED56}" sibTransId="{01E9C166-9E4C-4C2B-AF7A-3F44F1EC9A10}"/>
    <dgm:cxn modelId="{767C1386-350F-456E-855A-B05818B699B8}" type="presOf" srcId="{09A17588-0EAC-4168-9D6E-2BB64EC07138}" destId="{EB0D39DB-24E7-4030-A2FE-1FDB6916BAD4}" srcOrd="0" destOrd="0" presId="urn:microsoft.com/office/officeart/2008/layout/LinedList"/>
    <dgm:cxn modelId="{6E74DFF7-42A5-463A-B341-1E3A44D2FF57}" srcId="{18418484-6FEA-4D66-9F43-607679EEDC46}" destId="{33FC5D91-5020-471B-8D03-59C68254738D}" srcOrd="0" destOrd="0" parTransId="{84552BFF-EF3E-418A-B3BF-0DFDD0078150}" sibTransId="{C433A666-7488-4F01-9072-F095C8A5180D}"/>
    <dgm:cxn modelId="{E4D7454E-19A2-46CC-85CD-D42D439466BC}" srcId="{18418484-6FEA-4D66-9F43-607679EEDC46}" destId="{A8EC1ABD-70FE-4D1D-BE27-EE27CEA4E14E}" srcOrd="1" destOrd="0" parTransId="{9C852869-A8AE-4211-9443-6D5E01C02CC9}" sibTransId="{DAF606F5-A890-4D12-A43A-4CC4E76807A3}"/>
    <dgm:cxn modelId="{4B56387B-FA4D-4326-8DAB-47E5B3D87791}" srcId="{18418484-6FEA-4D66-9F43-607679EEDC46}" destId="{9649D820-2C79-47D9-9B33-5D44840FD8CC}" srcOrd="3" destOrd="0" parTransId="{4F78CD95-4F84-4097-AD9E-B3FBB2173DA4}" sibTransId="{D46BE944-8FAF-4426-88E6-214B75A66C1A}"/>
    <dgm:cxn modelId="{E9B5C6F7-03B0-4B3C-972E-7824577C3789}" type="presOf" srcId="{9649D820-2C79-47D9-9B33-5D44840FD8CC}" destId="{31C5F2F6-6CD9-4080-B8D6-7A0E28CD1368}" srcOrd="0" destOrd="0" presId="urn:microsoft.com/office/officeart/2008/layout/LinedList"/>
    <dgm:cxn modelId="{9515CFDE-E7C5-4773-B0AF-AAE8327C3C13}" type="presOf" srcId="{D0925886-6D78-4C90-B024-651503105BF5}" destId="{73065536-0520-4E55-86BB-208693EB959E}" srcOrd="0" destOrd="0" presId="urn:microsoft.com/office/officeart/2008/layout/LinedList"/>
    <dgm:cxn modelId="{F9700A11-1193-4660-BF98-4F5C813B08DF}" srcId="{18418484-6FEA-4D66-9F43-607679EEDC46}" destId="{90D72F7B-5DEC-458C-8B57-FD5E28053C35}" srcOrd="6" destOrd="0" parTransId="{C4E142BB-33DB-474D-AEA6-ECB09C7D3039}" sibTransId="{4FC8A7AF-751F-4165-B750-B656A85974C1}"/>
    <dgm:cxn modelId="{AF21D711-95D7-4CCD-A38F-0948B6696D56}" srcId="{18418484-6FEA-4D66-9F43-607679EEDC46}" destId="{09A17588-0EAC-4168-9D6E-2BB64EC07138}" srcOrd="2" destOrd="0" parTransId="{0BBA8D10-880A-4965-AD5B-56F622954465}" sibTransId="{98FC1874-82ED-40F1-BE45-FADD84FC5BFD}"/>
    <dgm:cxn modelId="{164F0383-E887-4C31-8B95-B745624E1E88}" type="presOf" srcId="{33FC5D91-5020-471B-8D03-59C68254738D}" destId="{B8C6F986-C351-43BD-B17E-D1DBEB405CBB}" srcOrd="0" destOrd="0" presId="urn:microsoft.com/office/officeart/2008/layout/LinedList"/>
    <dgm:cxn modelId="{7C67AEB3-BC6C-45C4-9DA0-C2E74A420428}" type="presOf" srcId="{4CFC7369-1A82-4DD9-9DBA-A52DB4BC3DDA}" destId="{AEB2CF62-6D2B-4D9C-9B1F-60C6D744AB76}" srcOrd="0" destOrd="0" presId="urn:microsoft.com/office/officeart/2008/layout/LinedList"/>
    <dgm:cxn modelId="{F4D444F0-F82B-4172-8924-2F3D9E701D60}" type="presParOf" srcId="{925BD52C-8961-45B4-AF25-E14E1A185ABF}" destId="{57A9B491-56D9-4628-BB68-71BC68054465}" srcOrd="0" destOrd="0" presId="urn:microsoft.com/office/officeart/2008/layout/LinedList"/>
    <dgm:cxn modelId="{AAF2833B-531B-416E-88E5-91988AED19FC}" type="presParOf" srcId="{925BD52C-8961-45B4-AF25-E14E1A185ABF}" destId="{82086A5E-E043-48BA-A9BE-F7F8BF8DA06D}" srcOrd="1" destOrd="0" presId="urn:microsoft.com/office/officeart/2008/layout/LinedList"/>
    <dgm:cxn modelId="{92FF4AAE-3D58-413B-813F-1057578CB7E7}" type="presParOf" srcId="{82086A5E-E043-48BA-A9BE-F7F8BF8DA06D}" destId="{B8C6F986-C351-43BD-B17E-D1DBEB405CBB}" srcOrd="0" destOrd="0" presId="urn:microsoft.com/office/officeart/2008/layout/LinedList"/>
    <dgm:cxn modelId="{4BA81F7E-9863-4A7F-944F-810E735105C6}" type="presParOf" srcId="{82086A5E-E043-48BA-A9BE-F7F8BF8DA06D}" destId="{EBAA3655-E10E-4A13-A210-38D6FE8EB724}" srcOrd="1" destOrd="0" presId="urn:microsoft.com/office/officeart/2008/layout/LinedList"/>
    <dgm:cxn modelId="{40C4864B-8AD2-4800-86D8-4BB3CFCAAC3F}" type="presParOf" srcId="{925BD52C-8961-45B4-AF25-E14E1A185ABF}" destId="{D17119E0-C06F-402C-9047-8E195D81B688}" srcOrd="2" destOrd="0" presId="urn:microsoft.com/office/officeart/2008/layout/LinedList"/>
    <dgm:cxn modelId="{51A5CA15-31D8-4536-97DB-7A8AE2B7827B}" type="presParOf" srcId="{925BD52C-8961-45B4-AF25-E14E1A185ABF}" destId="{334BBD10-FEDE-4CA3-B268-2648A7D9F9A9}" srcOrd="3" destOrd="0" presId="urn:microsoft.com/office/officeart/2008/layout/LinedList"/>
    <dgm:cxn modelId="{C8A28797-D2E6-4ECB-8D96-F01C3BDF3DDF}" type="presParOf" srcId="{334BBD10-FEDE-4CA3-B268-2648A7D9F9A9}" destId="{E7ADCAB0-859C-471F-9253-90DAE9974EBE}" srcOrd="0" destOrd="0" presId="urn:microsoft.com/office/officeart/2008/layout/LinedList"/>
    <dgm:cxn modelId="{46F9C17A-2457-482D-9B4E-B8D9EE32CCA1}" type="presParOf" srcId="{334BBD10-FEDE-4CA3-B268-2648A7D9F9A9}" destId="{FB485C53-9510-4B2C-BC36-405D8AAA3F45}" srcOrd="1" destOrd="0" presId="urn:microsoft.com/office/officeart/2008/layout/LinedList"/>
    <dgm:cxn modelId="{6CCB173B-EE03-4AAE-8B7D-3E45ADC33C5D}" type="presParOf" srcId="{925BD52C-8961-45B4-AF25-E14E1A185ABF}" destId="{317EC4CF-E76D-42C8-92DA-8E7C67DD4A3C}" srcOrd="4" destOrd="0" presId="urn:microsoft.com/office/officeart/2008/layout/LinedList"/>
    <dgm:cxn modelId="{24DAC4FE-0056-4674-B7EA-C4DAE5D2D9D4}" type="presParOf" srcId="{925BD52C-8961-45B4-AF25-E14E1A185ABF}" destId="{37471FD2-8849-486B-96D9-B5A4FDB1A694}" srcOrd="5" destOrd="0" presId="urn:microsoft.com/office/officeart/2008/layout/LinedList"/>
    <dgm:cxn modelId="{B0BA4F32-23B7-4392-B308-DDAA94BF3422}" type="presParOf" srcId="{37471FD2-8849-486B-96D9-B5A4FDB1A694}" destId="{EB0D39DB-24E7-4030-A2FE-1FDB6916BAD4}" srcOrd="0" destOrd="0" presId="urn:microsoft.com/office/officeart/2008/layout/LinedList"/>
    <dgm:cxn modelId="{E01DFBFF-8535-4825-9A27-0564B9B070D0}" type="presParOf" srcId="{37471FD2-8849-486B-96D9-B5A4FDB1A694}" destId="{9782D667-76F0-41AF-978D-EBEE9C05EF47}" srcOrd="1" destOrd="0" presId="urn:microsoft.com/office/officeart/2008/layout/LinedList"/>
    <dgm:cxn modelId="{EC9E22D6-3BE7-4052-825D-6A6C3D34E47E}" type="presParOf" srcId="{925BD52C-8961-45B4-AF25-E14E1A185ABF}" destId="{A3D19A1C-8719-4A09-AD70-49FC510C8EE4}" srcOrd="6" destOrd="0" presId="urn:microsoft.com/office/officeart/2008/layout/LinedList"/>
    <dgm:cxn modelId="{1FB83219-28D5-4ADE-B8B7-2FA0907F5BF5}" type="presParOf" srcId="{925BD52C-8961-45B4-AF25-E14E1A185ABF}" destId="{38306CCA-1F92-46B9-8FE0-0E5EAE662617}" srcOrd="7" destOrd="0" presId="urn:microsoft.com/office/officeart/2008/layout/LinedList"/>
    <dgm:cxn modelId="{E3043CD1-355D-4437-AAA5-46F9C7B669B6}" type="presParOf" srcId="{38306CCA-1F92-46B9-8FE0-0E5EAE662617}" destId="{31C5F2F6-6CD9-4080-B8D6-7A0E28CD1368}" srcOrd="0" destOrd="0" presId="urn:microsoft.com/office/officeart/2008/layout/LinedList"/>
    <dgm:cxn modelId="{407BFE44-B111-4282-8F17-CD2F79EBC643}" type="presParOf" srcId="{38306CCA-1F92-46B9-8FE0-0E5EAE662617}" destId="{2623B02F-6FBB-4F86-ACEC-AB821B46E203}" srcOrd="1" destOrd="0" presId="urn:microsoft.com/office/officeart/2008/layout/LinedList"/>
    <dgm:cxn modelId="{D0EC14A1-337E-4074-97AC-A5AF406A5F8F}" type="presParOf" srcId="{925BD52C-8961-45B4-AF25-E14E1A185ABF}" destId="{CEDBA462-EBA0-488B-8A08-4FA6527473DF}" srcOrd="8" destOrd="0" presId="urn:microsoft.com/office/officeart/2008/layout/LinedList"/>
    <dgm:cxn modelId="{DD42699F-5F4D-40DF-9FFA-7F8A51839B1B}" type="presParOf" srcId="{925BD52C-8961-45B4-AF25-E14E1A185ABF}" destId="{F45323EA-18A1-43A5-AAB0-2BD64B4F8AB8}" srcOrd="9" destOrd="0" presId="urn:microsoft.com/office/officeart/2008/layout/LinedList"/>
    <dgm:cxn modelId="{9F92B4A6-48B1-41A5-95E6-7DE6AFC4D9BE}" type="presParOf" srcId="{F45323EA-18A1-43A5-AAB0-2BD64B4F8AB8}" destId="{AEB2CF62-6D2B-4D9C-9B1F-60C6D744AB76}" srcOrd="0" destOrd="0" presId="urn:microsoft.com/office/officeart/2008/layout/LinedList"/>
    <dgm:cxn modelId="{B21DCAFB-6B39-4CF3-A030-59CD923402B3}" type="presParOf" srcId="{F45323EA-18A1-43A5-AAB0-2BD64B4F8AB8}" destId="{1311AF4E-3773-4A41-8971-75FF05F281E2}" srcOrd="1" destOrd="0" presId="urn:microsoft.com/office/officeart/2008/layout/LinedList"/>
    <dgm:cxn modelId="{A5C0761B-D1CD-466B-A997-4FBDFE440340}" type="presParOf" srcId="{925BD52C-8961-45B4-AF25-E14E1A185ABF}" destId="{83D1B606-04D5-4AA0-AE13-B29DC49252B1}" srcOrd="10" destOrd="0" presId="urn:microsoft.com/office/officeart/2008/layout/LinedList"/>
    <dgm:cxn modelId="{5CC8A551-05BD-4B4D-A61F-0CA494C43653}" type="presParOf" srcId="{925BD52C-8961-45B4-AF25-E14E1A185ABF}" destId="{CBB7C821-9FBB-4344-B37D-AA269798F4CD}" srcOrd="11" destOrd="0" presId="urn:microsoft.com/office/officeart/2008/layout/LinedList"/>
    <dgm:cxn modelId="{A34DF6D7-E846-4AF4-A203-10F7CE408847}" type="presParOf" srcId="{CBB7C821-9FBB-4344-B37D-AA269798F4CD}" destId="{73065536-0520-4E55-86BB-208693EB959E}" srcOrd="0" destOrd="0" presId="urn:microsoft.com/office/officeart/2008/layout/LinedList"/>
    <dgm:cxn modelId="{FD68148F-BD35-4E7C-BAD4-62864CF035F8}" type="presParOf" srcId="{CBB7C821-9FBB-4344-B37D-AA269798F4CD}" destId="{7D2A9362-9EBD-41A9-8883-D87B413A19F0}" srcOrd="1" destOrd="0" presId="urn:microsoft.com/office/officeart/2008/layout/LinedList"/>
    <dgm:cxn modelId="{85A09433-CB51-430A-B2CF-9EA85B1919B9}" type="presParOf" srcId="{925BD52C-8961-45B4-AF25-E14E1A185ABF}" destId="{73007E29-F5DA-4E2D-B2B4-2131B12B2D21}" srcOrd="12" destOrd="0" presId="urn:microsoft.com/office/officeart/2008/layout/LinedList"/>
    <dgm:cxn modelId="{9163F019-A701-48CF-9251-8B7BFE1DAFF7}" type="presParOf" srcId="{925BD52C-8961-45B4-AF25-E14E1A185ABF}" destId="{C67FB4A3-FC53-4121-B748-19CF15B19B31}" srcOrd="13" destOrd="0" presId="urn:microsoft.com/office/officeart/2008/layout/LinedList"/>
    <dgm:cxn modelId="{2156B0BD-2B15-48CE-AA9B-D229B2B676F0}" type="presParOf" srcId="{C67FB4A3-FC53-4121-B748-19CF15B19B31}" destId="{3CEAF0A3-B6CB-42D0-BC79-14CA13E5CA79}" srcOrd="0" destOrd="0" presId="urn:microsoft.com/office/officeart/2008/layout/LinedList"/>
    <dgm:cxn modelId="{72C0BB50-25C1-4564-B108-ECC56111EF3B}" type="presParOf" srcId="{C67FB4A3-FC53-4121-B748-19CF15B19B31}" destId="{2E0A2D96-127B-4B9E-9142-60C468A9E66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427D32-8D4D-490D-AB5D-01F8D4CA6DAE}" type="doc">
      <dgm:prSet loTypeId="urn:microsoft.com/office/officeart/2005/8/layout/process4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B0734F2-0323-4E43-85D5-6F15A8DFBCDF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hy-AM" dirty="0" smtClean="0">
              <a:latin typeface="GHEA Grapalat" panose="02000506050000020003" pitchFamily="50" charset="0"/>
            </a:rPr>
            <a:t>ՊՖԿՀԲ գործողությունների ծրագրով նախատեսված միջոցառումների ընթացքի վերաբերյալ կիսամսյակային տեղեկատվության և տարեկան հաշվետվության </a:t>
          </a:r>
          <a:r>
            <a:rPr lang="hy-AM" smtClean="0">
              <a:latin typeface="GHEA Grapalat" panose="02000506050000020003" pitchFamily="50" charset="0"/>
            </a:rPr>
            <a:t>հրապարակվում է ՖՆ </a:t>
          </a:r>
          <a:r>
            <a:rPr lang="hy-AM" dirty="0" smtClean="0">
              <a:latin typeface="GHEA Grapalat" panose="02000506050000020003" pitchFamily="50" charset="0"/>
            </a:rPr>
            <a:t>պաշտոնական ինտերնետային կայքում (</a:t>
          </a:r>
          <a:r>
            <a:rPr lang="hy-AM" u="sng" dirty="0" smtClean="0">
              <a:latin typeface="GHEA Grapalat" panose="02000506050000020003" pitchFamily="50" charset="0"/>
              <a:hlinkClick xmlns:r="http://schemas.openxmlformats.org/officeDocument/2006/relationships" r:id="rId1"/>
            </a:rPr>
            <a:t>www.minfin.am</a:t>
          </a:r>
          <a:r>
            <a:rPr lang="hy-AM" dirty="0" smtClean="0">
              <a:latin typeface="GHEA Grapalat" panose="02000506050000020003" pitchFamily="50" charset="0"/>
            </a:rPr>
            <a:t>)։</a:t>
          </a:r>
          <a:endParaRPr lang="en-US" dirty="0">
            <a:latin typeface="GHEA Grapalat" panose="02000506050000020003" pitchFamily="50" charset="0"/>
          </a:endParaRPr>
        </a:p>
      </dgm:t>
    </dgm:pt>
    <dgm:pt modelId="{819D65A8-1BE3-4109-8605-240AD418B473}" type="parTrans" cxnId="{D928D06F-2F72-49D7-8821-E6F728BD4EFD}">
      <dgm:prSet/>
      <dgm:spPr/>
      <dgm:t>
        <a:bodyPr/>
        <a:lstStyle/>
        <a:p>
          <a:endParaRPr lang="en-US"/>
        </a:p>
      </dgm:t>
    </dgm:pt>
    <dgm:pt modelId="{278462FE-FCD3-424F-AD57-C69D778C2E24}" type="sibTrans" cxnId="{D928D06F-2F72-49D7-8821-E6F728BD4EFD}">
      <dgm:prSet/>
      <dgm:spPr/>
      <dgm:t>
        <a:bodyPr/>
        <a:lstStyle/>
        <a:p>
          <a:endParaRPr lang="en-US"/>
        </a:p>
      </dgm:t>
    </dgm:pt>
    <dgm:pt modelId="{39D4D604-4AC9-4005-883E-F687EF52CE7D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hy-AM" sz="1400" b="1" i="1" dirty="0" smtClean="0">
              <a:latin typeface="GHEA Grapalat" panose="02000506050000020003" pitchFamily="50" charset="0"/>
            </a:rPr>
            <a:t>Բարեփոխումների մշտադիտարկում և հաշվետվողականություն՝ </a:t>
          </a:r>
          <a:r>
            <a:rPr lang="hy-AM" sz="1400" dirty="0" smtClean="0">
              <a:latin typeface="GHEA Grapalat" panose="02000506050000020003" pitchFamily="50" charset="0"/>
            </a:rPr>
            <a:t>ՊՖԿՀԲ քարտուղարություն </a:t>
          </a:r>
          <a:r>
            <a:rPr lang="en-US" sz="1400" dirty="0" smtClean="0">
              <a:latin typeface="GHEA Grapalat" panose="02000506050000020003" pitchFamily="50" charset="0"/>
            </a:rPr>
            <a:t>(</a:t>
          </a:r>
          <a:r>
            <a:rPr lang="hy-AM" sz="1400" dirty="0" smtClean="0">
              <a:latin typeface="GHEA Grapalat" panose="02000506050000020003" pitchFamily="50" charset="0"/>
            </a:rPr>
            <a:t>ՀՀ ՖՆ</a:t>
          </a:r>
          <a:r>
            <a:rPr lang="en-US" sz="1400" dirty="0" smtClean="0">
              <a:latin typeface="GHEA Grapalat" panose="02000506050000020003" pitchFamily="50" charset="0"/>
            </a:rPr>
            <a:t>)</a:t>
          </a:r>
          <a:endParaRPr lang="hy-AM" sz="1400" dirty="0" smtClean="0">
            <a:latin typeface="GHEA Grapalat" panose="02000506050000020003" pitchFamily="50" charset="0"/>
          </a:endParaRPr>
        </a:p>
      </dgm:t>
    </dgm:pt>
    <dgm:pt modelId="{FB82F7BF-F7EB-4672-B20B-A1177CAAA8E8}" type="sibTrans" cxnId="{487F1F12-B87D-4209-8D5C-E4C52D058627}">
      <dgm:prSet/>
      <dgm:spPr/>
      <dgm:t>
        <a:bodyPr/>
        <a:lstStyle/>
        <a:p>
          <a:endParaRPr lang="en-US"/>
        </a:p>
      </dgm:t>
    </dgm:pt>
    <dgm:pt modelId="{5C2B48F9-1BCB-410B-95CE-A6A07FC3F286}" type="parTrans" cxnId="{487F1F12-B87D-4209-8D5C-E4C52D058627}">
      <dgm:prSet/>
      <dgm:spPr/>
      <dgm:t>
        <a:bodyPr/>
        <a:lstStyle/>
        <a:p>
          <a:endParaRPr lang="en-US"/>
        </a:p>
      </dgm:t>
    </dgm:pt>
    <dgm:pt modelId="{35E70373-C013-4259-932E-6FD09E875E26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hy-AM" sz="1400" dirty="0" smtClean="0">
              <a:latin typeface="GHEA Grapalat" panose="02000506050000020003" pitchFamily="50" charset="0"/>
            </a:rPr>
            <a:t>Պետական մարմիններում </a:t>
          </a:r>
          <a:r>
            <a:rPr lang="hy-AM" sz="1400" dirty="0">
              <a:latin typeface="GHEA Grapalat" panose="02000506050000020003" pitchFamily="50" charset="0"/>
            </a:rPr>
            <a:t>ՊՖԿՀԲ իրականացման աշխատանքների ընդհանուր համակարգման և իրականացման համար </a:t>
          </a:r>
          <a:r>
            <a:rPr lang="hy-AM" sz="1400" b="1" i="1" dirty="0">
              <a:latin typeface="GHEA Grapalat" panose="02000506050000020003" pitchFamily="50" charset="0"/>
            </a:rPr>
            <a:t>պատասխանատու են այդ մարմինների ղեկավարները</a:t>
          </a:r>
          <a:endParaRPr lang="en-US" sz="1400" dirty="0">
            <a:latin typeface="GHEA Grapalat" panose="02000506050000020003" pitchFamily="50" charset="0"/>
          </a:endParaRPr>
        </a:p>
      </dgm:t>
    </dgm:pt>
    <dgm:pt modelId="{D24CC06E-ABEF-4FB8-8BCA-8DD1C02D4EED}" type="sibTrans" cxnId="{0B13DBB6-6364-49C3-82B6-24A2DDF2BA73}">
      <dgm:prSet/>
      <dgm:spPr/>
      <dgm:t>
        <a:bodyPr/>
        <a:lstStyle/>
        <a:p>
          <a:endParaRPr lang="en-US"/>
        </a:p>
      </dgm:t>
    </dgm:pt>
    <dgm:pt modelId="{8A72ABE9-068C-491C-8155-64BC5CF1B5F5}" type="parTrans" cxnId="{0B13DBB6-6364-49C3-82B6-24A2DDF2BA73}">
      <dgm:prSet/>
      <dgm:spPr/>
      <dgm:t>
        <a:bodyPr/>
        <a:lstStyle/>
        <a:p>
          <a:endParaRPr lang="en-US"/>
        </a:p>
      </dgm:t>
    </dgm:pt>
    <dgm:pt modelId="{AB95896E-2E66-45B5-83AA-E5B19EFA3FD1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hy-AM" sz="1400" b="0" i="0" dirty="0" smtClean="0">
              <a:latin typeface="GHEA Grapalat" panose="02000506050000020003" pitchFamily="50" charset="0"/>
            </a:rPr>
            <a:t>Ոլորտների համար պատասխանատու </a:t>
          </a:r>
          <a:r>
            <a:rPr lang="hy-AM" sz="1400" b="0" i="0" dirty="0">
              <a:latin typeface="GHEA Grapalat" panose="02000506050000020003" pitchFamily="50" charset="0"/>
            </a:rPr>
            <a:t>մարմինների կազմում </a:t>
          </a:r>
          <a:r>
            <a:rPr lang="hy-AM" sz="1400" b="0" i="0" dirty="0" smtClean="0">
              <a:latin typeface="GHEA Grapalat" panose="02000506050000020003" pitchFamily="50" charset="0"/>
            </a:rPr>
            <a:t>միջոցառումների կատարման համար</a:t>
          </a:r>
          <a:r>
            <a:rPr lang="hy-AM" sz="1400" b="1" i="1" dirty="0" smtClean="0">
              <a:latin typeface="GHEA Grapalat" panose="02000506050000020003" pitchFamily="50" charset="0"/>
            </a:rPr>
            <a:t> պատասխանատու ստորաբաժանումների </a:t>
          </a:r>
          <a:r>
            <a:rPr lang="hy-AM" sz="1400" b="0" i="0" dirty="0" smtClean="0">
              <a:latin typeface="GHEA Grapalat" panose="02000506050000020003" pitchFamily="50" charset="0"/>
            </a:rPr>
            <a:t>սահմանում </a:t>
          </a:r>
          <a:endParaRPr lang="en-US" sz="1400" b="0" i="0" dirty="0">
            <a:latin typeface="GHEA Grapalat" panose="02000506050000020003" pitchFamily="50" charset="0"/>
          </a:endParaRPr>
        </a:p>
      </dgm:t>
    </dgm:pt>
    <dgm:pt modelId="{988472FF-A2E6-483C-8214-2B123BDB5258}" type="sibTrans" cxnId="{B7E208B9-58AD-4311-8250-2522B76A3248}">
      <dgm:prSet/>
      <dgm:spPr/>
      <dgm:t>
        <a:bodyPr/>
        <a:lstStyle/>
        <a:p>
          <a:endParaRPr lang="en-US"/>
        </a:p>
      </dgm:t>
    </dgm:pt>
    <dgm:pt modelId="{00F3D673-A4E7-4F9B-A1FF-155A7C1F2EE3}" type="parTrans" cxnId="{B7E208B9-58AD-4311-8250-2522B76A3248}">
      <dgm:prSet/>
      <dgm:spPr/>
      <dgm:t>
        <a:bodyPr/>
        <a:lstStyle/>
        <a:p>
          <a:endParaRPr lang="en-US"/>
        </a:p>
      </dgm:t>
    </dgm:pt>
    <dgm:pt modelId="{9EF377F3-DA1E-4A51-9F37-E402D409EE11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hy-AM" sz="1600" dirty="0" smtClean="0">
              <a:latin typeface="GHEA Grapalat" panose="02000506050000020003" pitchFamily="50" charset="0"/>
            </a:rPr>
            <a:t>ՊՖԿՀԲ ղեկավարում՝ </a:t>
          </a:r>
          <a:r>
            <a:rPr lang="hy-AM" sz="1600" b="1" i="1" dirty="0">
              <a:latin typeface="GHEA Grapalat" panose="02000506050000020003" pitchFamily="50" charset="0"/>
            </a:rPr>
            <a:t>ՀՀ ֆինանսների </a:t>
          </a:r>
          <a:r>
            <a:rPr lang="hy-AM" sz="1600" b="1" i="1" dirty="0" smtClean="0">
              <a:latin typeface="GHEA Grapalat" panose="02000506050000020003" pitchFamily="50" charset="0"/>
            </a:rPr>
            <a:t>նախարար</a:t>
          </a:r>
          <a:r>
            <a:rPr lang="hy-AM" sz="1600" dirty="0" smtClean="0">
              <a:latin typeface="GHEA Grapalat" panose="02000506050000020003" pitchFamily="50" charset="0"/>
            </a:rPr>
            <a:t> </a:t>
          </a:r>
          <a:endParaRPr lang="en-US" sz="1600" dirty="0">
            <a:latin typeface="GHEA Grapalat" panose="02000506050000020003" pitchFamily="50" charset="0"/>
          </a:endParaRPr>
        </a:p>
      </dgm:t>
    </dgm:pt>
    <dgm:pt modelId="{EE958FEF-7A36-4BA9-9BA0-0FEB0EE00170}" type="sibTrans" cxnId="{522C5E71-C050-42DA-B4C4-DF643781C0C1}">
      <dgm:prSet/>
      <dgm:spPr/>
      <dgm:t>
        <a:bodyPr/>
        <a:lstStyle/>
        <a:p>
          <a:endParaRPr lang="en-US"/>
        </a:p>
      </dgm:t>
    </dgm:pt>
    <dgm:pt modelId="{615EBC72-D448-4F97-92BA-2E6CC049084B}" type="parTrans" cxnId="{522C5E71-C050-42DA-B4C4-DF643781C0C1}">
      <dgm:prSet/>
      <dgm:spPr/>
      <dgm:t>
        <a:bodyPr/>
        <a:lstStyle/>
        <a:p>
          <a:endParaRPr lang="en-US"/>
        </a:p>
      </dgm:t>
    </dgm:pt>
    <dgm:pt modelId="{06ADA4E6-EE38-4602-A3D3-F974AB69A6EA}" type="pres">
      <dgm:prSet presAssocID="{93427D32-8D4D-490D-AB5D-01F8D4CA6D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795953-CA7E-4F42-A7AE-04063D96312E}" type="pres">
      <dgm:prSet presAssocID="{AB0734F2-0323-4E43-85D5-6F15A8DFBCDF}" presName="boxAndChildren" presStyleCnt="0"/>
      <dgm:spPr/>
      <dgm:t>
        <a:bodyPr/>
        <a:lstStyle/>
        <a:p>
          <a:endParaRPr lang="en-US"/>
        </a:p>
      </dgm:t>
    </dgm:pt>
    <dgm:pt modelId="{F4934C34-9AB0-46DE-BB70-0D84BFFABD3A}" type="pres">
      <dgm:prSet presAssocID="{AB0734F2-0323-4E43-85D5-6F15A8DFBCDF}" presName="parentTextBox" presStyleLbl="node1" presStyleIdx="0" presStyleCnt="5"/>
      <dgm:spPr/>
      <dgm:t>
        <a:bodyPr/>
        <a:lstStyle/>
        <a:p>
          <a:endParaRPr lang="en-US"/>
        </a:p>
      </dgm:t>
    </dgm:pt>
    <dgm:pt modelId="{4C477A58-79C1-4C0E-89A3-400F141D06F3}" type="pres">
      <dgm:prSet presAssocID="{FB82F7BF-F7EB-4672-B20B-A1177CAAA8E8}" presName="sp" presStyleCnt="0"/>
      <dgm:spPr/>
      <dgm:t>
        <a:bodyPr/>
        <a:lstStyle/>
        <a:p>
          <a:endParaRPr lang="en-US"/>
        </a:p>
      </dgm:t>
    </dgm:pt>
    <dgm:pt modelId="{36E0EB5B-B12D-44D2-A5FB-F9561313756F}" type="pres">
      <dgm:prSet presAssocID="{39D4D604-4AC9-4005-883E-F687EF52CE7D}" presName="arrowAndChildren" presStyleCnt="0"/>
      <dgm:spPr/>
      <dgm:t>
        <a:bodyPr/>
        <a:lstStyle/>
        <a:p>
          <a:endParaRPr lang="en-US"/>
        </a:p>
      </dgm:t>
    </dgm:pt>
    <dgm:pt modelId="{C6E34CCD-C106-496D-AA7E-36A1A677275B}" type="pres">
      <dgm:prSet presAssocID="{39D4D604-4AC9-4005-883E-F687EF52CE7D}" presName="parentTextArrow" presStyleLbl="node1" presStyleIdx="1" presStyleCnt="5" custScaleY="114303"/>
      <dgm:spPr/>
      <dgm:t>
        <a:bodyPr/>
        <a:lstStyle/>
        <a:p>
          <a:endParaRPr lang="en-US"/>
        </a:p>
      </dgm:t>
    </dgm:pt>
    <dgm:pt modelId="{B9BFAD9E-7846-4876-85A5-4F57D5303403}" type="pres">
      <dgm:prSet presAssocID="{D24CC06E-ABEF-4FB8-8BCA-8DD1C02D4EED}" presName="sp" presStyleCnt="0"/>
      <dgm:spPr/>
      <dgm:t>
        <a:bodyPr/>
        <a:lstStyle/>
        <a:p>
          <a:endParaRPr lang="en-US"/>
        </a:p>
      </dgm:t>
    </dgm:pt>
    <dgm:pt modelId="{44B8BE0D-7CCD-4336-B284-0EF0F4099D8D}" type="pres">
      <dgm:prSet presAssocID="{35E70373-C013-4259-932E-6FD09E875E26}" presName="arrowAndChildren" presStyleCnt="0"/>
      <dgm:spPr/>
      <dgm:t>
        <a:bodyPr/>
        <a:lstStyle/>
        <a:p>
          <a:endParaRPr lang="en-US"/>
        </a:p>
      </dgm:t>
    </dgm:pt>
    <dgm:pt modelId="{9334926C-8AE1-466F-8648-14B39A52AC6B}" type="pres">
      <dgm:prSet presAssocID="{35E70373-C013-4259-932E-6FD09E875E26}" presName="parentTextArrow" presStyleLbl="node1" presStyleIdx="2" presStyleCnt="5" custLinFactNeighborX="-412" custLinFactNeighborY="-98178"/>
      <dgm:spPr/>
      <dgm:t>
        <a:bodyPr/>
        <a:lstStyle/>
        <a:p>
          <a:endParaRPr lang="en-US"/>
        </a:p>
      </dgm:t>
    </dgm:pt>
    <dgm:pt modelId="{AFD7A7F7-AFBE-43D9-B7AA-A4CA62D1C5C2}" type="pres">
      <dgm:prSet presAssocID="{988472FF-A2E6-483C-8214-2B123BDB5258}" presName="sp" presStyleCnt="0"/>
      <dgm:spPr/>
      <dgm:t>
        <a:bodyPr/>
        <a:lstStyle/>
        <a:p>
          <a:endParaRPr lang="en-US"/>
        </a:p>
      </dgm:t>
    </dgm:pt>
    <dgm:pt modelId="{C2988905-4EAC-496B-835F-99436C73D59E}" type="pres">
      <dgm:prSet presAssocID="{AB95896E-2E66-45B5-83AA-E5B19EFA3FD1}" presName="arrowAndChildren" presStyleCnt="0"/>
      <dgm:spPr/>
      <dgm:t>
        <a:bodyPr/>
        <a:lstStyle/>
        <a:p>
          <a:endParaRPr lang="en-US"/>
        </a:p>
      </dgm:t>
    </dgm:pt>
    <dgm:pt modelId="{99319D63-EBAB-48F0-9D56-27FB3B866A6A}" type="pres">
      <dgm:prSet presAssocID="{AB95896E-2E66-45B5-83AA-E5B19EFA3FD1}" presName="parentTextArrow" presStyleLbl="node1" presStyleIdx="3" presStyleCnt="5" custLinFactNeighborX="0" custLinFactNeighborY="99724"/>
      <dgm:spPr/>
      <dgm:t>
        <a:bodyPr/>
        <a:lstStyle/>
        <a:p>
          <a:endParaRPr lang="en-US"/>
        </a:p>
      </dgm:t>
    </dgm:pt>
    <dgm:pt modelId="{AA4A7961-2D5B-4AC4-A08C-F1D40B440773}" type="pres">
      <dgm:prSet presAssocID="{EE958FEF-7A36-4BA9-9BA0-0FEB0EE00170}" presName="sp" presStyleCnt="0"/>
      <dgm:spPr/>
      <dgm:t>
        <a:bodyPr/>
        <a:lstStyle/>
        <a:p>
          <a:endParaRPr lang="en-US"/>
        </a:p>
      </dgm:t>
    </dgm:pt>
    <dgm:pt modelId="{1BEC1C15-E2CC-48E2-921D-68EE7605EDD3}" type="pres">
      <dgm:prSet presAssocID="{9EF377F3-DA1E-4A51-9F37-E402D409EE11}" presName="arrowAndChildren" presStyleCnt="0"/>
      <dgm:spPr/>
      <dgm:t>
        <a:bodyPr/>
        <a:lstStyle/>
        <a:p>
          <a:endParaRPr lang="en-US"/>
        </a:p>
      </dgm:t>
    </dgm:pt>
    <dgm:pt modelId="{7D0390E2-39EB-4FDF-BAB8-3937E77C5802}" type="pres">
      <dgm:prSet presAssocID="{9EF377F3-DA1E-4A51-9F37-E402D409EE11}" presName="parentTextArrow" presStyleLbl="node1" presStyleIdx="4" presStyleCnt="5" custLinFactNeighborX="272" custLinFactNeighborY="-2183"/>
      <dgm:spPr/>
      <dgm:t>
        <a:bodyPr/>
        <a:lstStyle/>
        <a:p>
          <a:endParaRPr lang="en-US"/>
        </a:p>
      </dgm:t>
    </dgm:pt>
  </dgm:ptLst>
  <dgm:cxnLst>
    <dgm:cxn modelId="{487F1F12-B87D-4209-8D5C-E4C52D058627}" srcId="{93427D32-8D4D-490D-AB5D-01F8D4CA6DAE}" destId="{39D4D604-4AC9-4005-883E-F687EF52CE7D}" srcOrd="3" destOrd="0" parTransId="{5C2B48F9-1BCB-410B-95CE-A6A07FC3F286}" sibTransId="{FB82F7BF-F7EB-4672-B20B-A1177CAAA8E8}"/>
    <dgm:cxn modelId="{49C5AB5F-8DC1-4C38-B52B-20FF37127ADA}" type="presOf" srcId="{93427D32-8D4D-490D-AB5D-01F8D4CA6DAE}" destId="{06ADA4E6-EE38-4602-A3D3-F974AB69A6EA}" srcOrd="0" destOrd="0" presId="urn:microsoft.com/office/officeart/2005/8/layout/process4"/>
    <dgm:cxn modelId="{D928D06F-2F72-49D7-8821-E6F728BD4EFD}" srcId="{93427D32-8D4D-490D-AB5D-01F8D4CA6DAE}" destId="{AB0734F2-0323-4E43-85D5-6F15A8DFBCDF}" srcOrd="4" destOrd="0" parTransId="{819D65A8-1BE3-4109-8605-240AD418B473}" sibTransId="{278462FE-FCD3-424F-AD57-C69D778C2E24}"/>
    <dgm:cxn modelId="{B7E208B9-58AD-4311-8250-2522B76A3248}" srcId="{93427D32-8D4D-490D-AB5D-01F8D4CA6DAE}" destId="{AB95896E-2E66-45B5-83AA-E5B19EFA3FD1}" srcOrd="1" destOrd="0" parTransId="{00F3D673-A4E7-4F9B-A1FF-155A7C1F2EE3}" sibTransId="{988472FF-A2E6-483C-8214-2B123BDB5258}"/>
    <dgm:cxn modelId="{D16D8A93-8D85-42BE-B484-948440D62908}" type="presOf" srcId="{AB0734F2-0323-4E43-85D5-6F15A8DFBCDF}" destId="{F4934C34-9AB0-46DE-BB70-0D84BFFABD3A}" srcOrd="0" destOrd="0" presId="urn:microsoft.com/office/officeart/2005/8/layout/process4"/>
    <dgm:cxn modelId="{522C5E71-C050-42DA-B4C4-DF643781C0C1}" srcId="{93427D32-8D4D-490D-AB5D-01F8D4CA6DAE}" destId="{9EF377F3-DA1E-4A51-9F37-E402D409EE11}" srcOrd="0" destOrd="0" parTransId="{615EBC72-D448-4F97-92BA-2E6CC049084B}" sibTransId="{EE958FEF-7A36-4BA9-9BA0-0FEB0EE00170}"/>
    <dgm:cxn modelId="{63F9BA86-F24D-482C-AEEE-6E3135C2B477}" type="presOf" srcId="{9EF377F3-DA1E-4A51-9F37-E402D409EE11}" destId="{7D0390E2-39EB-4FDF-BAB8-3937E77C5802}" srcOrd="0" destOrd="0" presId="urn:microsoft.com/office/officeart/2005/8/layout/process4"/>
    <dgm:cxn modelId="{7E72A037-CACE-4619-B1AC-DBC9615E2A67}" type="presOf" srcId="{35E70373-C013-4259-932E-6FD09E875E26}" destId="{9334926C-8AE1-466F-8648-14B39A52AC6B}" srcOrd="0" destOrd="0" presId="urn:microsoft.com/office/officeart/2005/8/layout/process4"/>
    <dgm:cxn modelId="{51B6F4DE-7384-40FC-B358-2EDE01607FB0}" type="presOf" srcId="{39D4D604-4AC9-4005-883E-F687EF52CE7D}" destId="{C6E34CCD-C106-496D-AA7E-36A1A677275B}" srcOrd="0" destOrd="0" presId="urn:microsoft.com/office/officeart/2005/8/layout/process4"/>
    <dgm:cxn modelId="{069E7371-733E-4E29-A5C2-5E095C26B627}" type="presOf" srcId="{AB95896E-2E66-45B5-83AA-E5B19EFA3FD1}" destId="{99319D63-EBAB-48F0-9D56-27FB3B866A6A}" srcOrd="0" destOrd="0" presId="urn:microsoft.com/office/officeart/2005/8/layout/process4"/>
    <dgm:cxn modelId="{0B13DBB6-6364-49C3-82B6-24A2DDF2BA73}" srcId="{93427D32-8D4D-490D-AB5D-01F8D4CA6DAE}" destId="{35E70373-C013-4259-932E-6FD09E875E26}" srcOrd="2" destOrd="0" parTransId="{8A72ABE9-068C-491C-8155-64BC5CF1B5F5}" sibTransId="{D24CC06E-ABEF-4FB8-8BCA-8DD1C02D4EED}"/>
    <dgm:cxn modelId="{BDD6A0F2-0C27-4C0C-ACBB-8A05772DD71A}" type="presParOf" srcId="{06ADA4E6-EE38-4602-A3D3-F974AB69A6EA}" destId="{AE795953-CA7E-4F42-A7AE-04063D96312E}" srcOrd="0" destOrd="0" presId="urn:microsoft.com/office/officeart/2005/8/layout/process4"/>
    <dgm:cxn modelId="{824EE2AE-B58A-44D4-B7C9-67A8E5FFE7C2}" type="presParOf" srcId="{AE795953-CA7E-4F42-A7AE-04063D96312E}" destId="{F4934C34-9AB0-46DE-BB70-0D84BFFABD3A}" srcOrd="0" destOrd="0" presId="urn:microsoft.com/office/officeart/2005/8/layout/process4"/>
    <dgm:cxn modelId="{2D59883A-26B3-4099-A986-578EE294F3FA}" type="presParOf" srcId="{06ADA4E6-EE38-4602-A3D3-F974AB69A6EA}" destId="{4C477A58-79C1-4C0E-89A3-400F141D06F3}" srcOrd="1" destOrd="0" presId="urn:microsoft.com/office/officeart/2005/8/layout/process4"/>
    <dgm:cxn modelId="{D0190FFD-A1D5-42A1-9482-7290B0908BA7}" type="presParOf" srcId="{06ADA4E6-EE38-4602-A3D3-F974AB69A6EA}" destId="{36E0EB5B-B12D-44D2-A5FB-F9561313756F}" srcOrd="2" destOrd="0" presId="urn:microsoft.com/office/officeart/2005/8/layout/process4"/>
    <dgm:cxn modelId="{F2FC2CD0-3C85-43E7-9D0D-4A0BA57BA40F}" type="presParOf" srcId="{36E0EB5B-B12D-44D2-A5FB-F9561313756F}" destId="{C6E34CCD-C106-496D-AA7E-36A1A677275B}" srcOrd="0" destOrd="0" presId="urn:microsoft.com/office/officeart/2005/8/layout/process4"/>
    <dgm:cxn modelId="{1F85D9B0-DB32-46F9-A918-2C7F139E3B4D}" type="presParOf" srcId="{06ADA4E6-EE38-4602-A3D3-F974AB69A6EA}" destId="{B9BFAD9E-7846-4876-85A5-4F57D5303403}" srcOrd="3" destOrd="0" presId="urn:microsoft.com/office/officeart/2005/8/layout/process4"/>
    <dgm:cxn modelId="{F3BCD9E6-CAD2-45EF-AA4B-DD28982528C9}" type="presParOf" srcId="{06ADA4E6-EE38-4602-A3D3-F974AB69A6EA}" destId="{44B8BE0D-7CCD-4336-B284-0EF0F4099D8D}" srcOrd="4" destOrd="0" presId="urn:microsoft.com/office/officeart/2005/8/layout/process4"/>
    <dgm:cxn modelId="{BA7D51C6-BEF0-4CA0-8859-3AEB08729C6B}" type="presParOf" srcId="{44B8BE0D-7CCD-4336-B284-0EF0F4099D8D}" destId="{9334926C-8AE1-466F-8648-14B39A52AC6B}" srcOrd="0" destOrd="0" presId="urn:microsoft.com/office/officeart/2005/8/layout/process4"/>
    <dgm:cxn modelId="{C406D8C7-1371-4A3E-A6F5-683F9F4F5B56}" type="presParOf" srcId="{06ADA4E6-EE38-4602-A3D3-F974AB69A6EA}" destId="{AFD7A7F7-AFBE-43D9-B7AA-A4CA62D1C5C2}" srcOrd="5" destOrd="0" presId="urn:microsoft.com/office/officeart/2005/8/layout/process4"/>
    <dgm:cxn modelId="{FF586591-0785-4F12-A968-3050ECB481E5}" type="presParOf" srcId="{06ADA4E6-EE38-4602-A3D3-F974AB69A6EA}" destId="{C2988905-4EAC-496B-835F-99436C73D59E}" srcOrd="6" destOrd="0" presId="urn:microsoft.com/office/officeart/2005/8/layout/process4"/>
    <dgm:cxn modelId="{BE6779BE-5004-4B1E-B17B-18570BFC00EB}" type="presParOf" srcId="{C2988905-4EAC-496B-835F-99436C73D59E}" destId="{99319D63-EBAB-48F0-9D56-27FB3B866A6A}" srcOrd="0" destOrd="0" presId="urn:microsoft.com/office/officeart/2005/8/layout/process4"/>
    <dgm:cxn modelId="{00740BB4-3AB6-46D8-9E8D-9ED560C2DDD7}" type="presParOf" srcId="{06ADA4E6-EE38-4602-A3D3-F974AB69A6EA}" destId="{AA4A7961-2D5B-4AC4-A08C-F1D40B440773}" srcOrd="7" destOrd="0" presId="urn:microsoft.com/office/officeart/2005/8/layout/process4"/>
    <dgm:cxn modelId="{9C2A6ECA-697F-4486-B589-6A78530AC036}" type="presParOf" srcId="{06ADA4E6-EE38-4602-A3D3-F974AB69A6EA}" destId="{1BEC1C15-E2CC-48E2-921D-68EE7605EDD3}" srcOrd="8" destOrd="0" presId="urn:microsoft.com/office/officeart/2005/8/layout/process4"/>
    <dgm:cxn modelId="{FB9C711B-BFC8-4B44-8DFC-673A109A463F}" type="presParOf" srcId="{1BEC1C15-E2CC-48E2-921D-68EE7605EDD3}" destId="{7D0390E2-39EB-4FDF-BAB8-3937E77C580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558F04C-F60B-4B15-AB57-9D9E0643BF0E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1233488"/>
            <a:ext cx="592296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51388"/>
            <a:ext cx="5335588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03DE42A-A76E-4015-8439-8E1A24782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791511-3F34-486B-A97F-B5AA51A1E59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B83699-8681-46AA-B1F5-DED6C317B97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31A63-DC19-4285-A9B2-C57CDDB7FE82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9F044-0BA5-4E9A-A130-D8CE3C677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283DF-D6CB-4175-8E18-CA3A7F68A826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4B91A-49EB-4AD4-AE6C-8FFB85A9E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E0BC5-2250-4735-87B5-2222F436B763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2485F-A9BE-4F9F-B9C8-4564EC67B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D119F-0145-4FFD-8F0B-5F4F319C9F48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9AB35-E32A-4C76-848A-87A0FE71C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50F1A-F468-402D-B64F-89605CA0F2D7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5D7DA-4796-4B74-8918-86EF113E3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6905B-C588-4561-8A24-D626F78A3516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15613-16B9-4A41-8E39-FE15904D2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B9039-80B5-4483-A767-38B7AD564BF4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3EF5-75CE-4A14-9A3B-82FE1449E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BDEB9-35EC-45B9-BF56-1BB2BF5B0481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0E38E-CB59-4D8C-8800-B34BDE9E6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E9E20-8879-4BCD-B35E-E1295A82F260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1C0B8-6E22-40B6-832F-B0AD6E042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CBA89-9BF3-4A00-A7DD-D642AED284EA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48E25-0660-4B29-9526-F9DD7F733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80969-185C-4596-A457-BA5478CE2329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DBD94-89B5-4B24-A4EE-DB5B09779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E3DCFE-67E7-4A83-A2A3-929490878295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90B776-D8D6-468E-8A73-E07957039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075" y="1866900"/>
            <a:ext cx="10853738" cy="25955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y-AM" sz="3600" b="1" dirty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ՌԱԶՄԱՎԱՐՈՒԹՅՈՒՆ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GHEA Grapalat" panose="02000506050000020003" pitchFamily="50" charset="0"/>
              </a:rPr>
              <a:t/>
            </a:r>
            <a:b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GHEA Grapalat" panose="02000506050000020003" pitchFamily="50" charset="0"/>
              </a:rPr>
            </a:b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GHEA Grapalat" panose="02000506050000020003" pitchFamily="50" charset="0"/>
              </a:rPr>
              <a:t/>
            </a:r>
            <a:b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GHEA Grapalat" panose="02000506050000020003" pitchFamily="50" charset="0"/>
              </a:rPr>
            </a:br>
            <a:r>
              <a:rPr lang="hy-AM" sz="2800" b="1" dirty="0">
                <a:solidFill>
                  <a:schemeClr val="accent1">
                    <a:lumMod val="75000"/>
                  </a:schemeClr>
                </a:solidFill>
                <a:latin typeface="GHEA Grapalat" panose="02000506050000020003" pitchFamily="50" charset="0"/>
              </a:rPr>
              <a:t>ՀՀ ՊԵՏԱԿԱՆ ՖԻՆԱՆՍՆԵՐԻ ԿԱՌԱՎԱՐՄԱՆ ՀԱՄԱԿԱՐԳԻ 2019-2023 ԹՎԱԿԱՆՆԵՐԻ ԲԱՐԵՓՈԽՈՒՄՆԵՐԻ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3" name="Subtitle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838" y="5145088"/>
            <a:ext cx="11614150" cy="14874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y-AM" dirty="0">
              <a:solidFill>
                <a:schemeClr val="accent1">
                  <a:lumMod val="75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y-AM" dirty="0">
              <a:solidFill>
                <a:schemeClr val="accent1">
                  <a:lumMod val="75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600" b="1" dirty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Երևան, 2019թ․</a:t>
            </a:r>
            <a:endParaRPr lang="en-US" sz="1600" b="1" dirty="0">
              <a:solidFill>
                <a:schemeClr val="accent2">
                  <a:lumMod val="75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10800000" flipV="1">
            <a:off x="2774950" y="668338"/>
            <a:ext cx="91805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defRPr/>
            </a:pPr>
            <a:r>
              <a:rPr lang="hy-AM" altLang="en-US" sz="2000" b="1" dirty="0">
                <a:solidFill>
                  <a:schemeClr val="accent1">
                    <a:lumMod val="75000"/>
                  </a:schemeClr>
                </a:solidFill>
                <a:latin typeface="GHEA Grapalat" panose="02000506050000020003" pitchFamily="50" charset="0"/>
              </a:rPr>
              <a:t>ՀԱՅԱՍՏԱՆԻ ՀԱՆՐԱՊԵՏՈՒԹՅԱՆ ՖԻՆԱՆՍՆԵՐԻ ՆԱԽԱՐԱՐՈԹՅՈՒՆ</a:t>
            </a:r>
            <a:endParaRPr lang="en-US" altLang="en-US" sz="2000" b="1" dirty="0">
              <a:solidFill>
                <a:schemeClr val="accent1">
                  <a:lumMod val="75000"/>
                </a:schemeClr>
              </a:solidFill>
              <a:latin typeface="GHEA Grapalat" panose="02000506050000020003" pitchFamily="50" charset="0"/>
            </a:endParaRPr>
          </a:p>
        </p:txBody>
      </p:sp>
      <p:pic>
        <p:nvPicPr>
          <p:cNvPr id="14340" name="Picture 7" descr="No automatic alt text available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1975" y="153988"/>
            <a:ext cx="213995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638" y="1363663"/>
            <a:ext cx="11896725" cy="5494337"/>
          </a:xfrm>
        </p:spPr>
        <p:txBody>
          <a:bodyPr rtlCol="0">
            <a:noAutofit/>
          </a:bodyPr>
          <a:lstStyle/>
          <a:p>
            <a:pPr marL="0" indent="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Խնդիրները՝</a:t>
            </a:r>
            <a:endParaRPr lang="en-US" sz="1800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Գործող գնահատման գործընթացը չի ապահովում ֆիսկալ ռիսկերի աղբյուրների ամբողջական ծածկույթ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Բացակայում են հարկաբյուջետային ռիսկերի գնահատականի հիման վրա գործողությունների իրականացման մեխանիզմները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Անհրաժեշտ է հզորացնել </a:t>
            </a: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ֆիսկալ ռիսկերի գնահատման համար պատասխանատու ստորաբաժանման դերն ու լիազորությունները </a:t>
            </a:r>
            <a:r>
              <a:rPr lang="ru-RU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(</a:t>
            </a: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SIGMA</a:t>
            </a:r>
            <a:r>
              <a:rPr lang="ru-RU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)</a:t>
            </a:r>
            <a:endParaRPr lang="hy-AM" sz="1800" i="1" dirty="0" smtClean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endParaRPr lang="en-US" sz="18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Նպատակը՝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Վաղ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փուլում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տնտեսության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ճյուղերում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առաջացող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առանձին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ֆիսկալ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ռիսկերի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բացահայտում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,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ֆիսկալ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կանխատեսելիության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ապահովում</a:t>
            </a:r>
            <a:endParaRPr lang="hy-AM" sz="1800" i="1" dirty="0" smtClean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endParaRPr lang="hy-AM" sz="1800" i="1" dirty="0" smtClean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hy-AM" sz="1000" i="1" dirty="0">
              <a:solidFill>
                <a:srgbClr val="0070C0"/>
              </a:solidFill>
              <a:latin typeface="GHEA Grapalat" panose="02000506050000020003" pitchFamily="50" charset="0"/>
            </a:endParaRPr>
          </a:p>
          <a:p>
            <a:pPr marL="0" indent="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Կատարողականի </a:t>
            </a:r>
            <a:r>
              <a:rPr lang="hy-AM" sz="18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վերջնական արդյունքային ցուցանիշները՝</a:t>
            </a:r>
            <a:endParaRPr lang="en-US" sz="18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ֆիսկալ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ռիսկերի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մշտադիտարկման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գործընթացի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արդյունավետ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իրականացում</a:t>
            </a:r>
            <a:endParaRPr lang="hy-AM" sz="1800" i="1" dirty="0" smtClean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742950" lvl="2" indent="-28575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գնահատման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ենթակա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շրջանակի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և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բարելավված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գործիքակազմ</a:t>
            </a: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ի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առկայություն</a:t>
            </a:r>
            <a:endParaRPr lang="hy-AM" sz="1800" i="1" dirty="0" smtClean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742950" lvl="2" indent="-28575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գնահատականի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հիման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վրա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պատասխան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գործողությունների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իրականացման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մեխանիզմների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առկայություն</a:t>
            </a:r>
            <a:endParaRPr lang="en-US" sz="1800" i="1" dirty="0" smtClean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147638" y="838200"/>
            <a:ext cx="11401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y-AM" sz="2000" b="1" u="sng">
                <a:solidFill>
                  <a:srgbClr val="002060"/>
                </a:solidFill>
                <a:latin typeface="GHEA Grapalat"/>
                <a:cs typeface="Calibri" pitchFamily="34" charset="0"/>
              </a:rPr>
              <a:t>Բաղադրիչ  2. Հարկաբյուջետային ռիսկերի հաշվետվողականություն</a:t>
            </a:r>
            <a:endParaRPr lang="en-US" sz="200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0750"/>
          </a:xfrm>
        </p:spPr>
        <p:txBody>
          <a:bodyPr rtlCol="0">
            <a:normAutofit/>
          </a:bodyPr>
          <a:lstStyle/>
          <a:p>
            <a:pPr marL="457200" indent="-457200" algn="ctr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hy-AM" sz="2000" b="1" dirty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ՀԻՄՆԱԿԱՆ ՄԱԿՐՈՏՆՏԵՍԱԿԱՆ ՈՒ ԲՅՈՒՋԵՏԱՅԻՆ ՑՈՒՑԱՆԻՇՆԵՐԻ ԿԱՆԽԱՏԵՍՈՒՄ, ՀԱՐԿԱԲՅՈՒՋԵՏԱՅԻՆ ՌԻՍԿԵՐԻ  ՀԱՇՎԵՏՎՈՂԱԿԱՆՈՒԹՅՈՒՆ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GHEA Grapalat" panose="02000506050000020003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1313" y="147638"/>
            <a:ext cx="12455526" cy="468312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y-AM" sz="2200" b="1" dirty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2․ Պ</a:t>
            </a: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ԵՏԱԿԱՆ ԵԿԱՄՈՒՏՆԵՐԻ ՔԱՂԱՔԱԿԱՆՈՒԹՅ</a:t>
            </a:r>
            <a:r>
              <a:rPr lang="hy-AM" sz="2200" b="1" dirty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ՈՒ</a:t>
            </a: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Ն</a:t>
            </a:r>
            <a:r>
              <a:rPr lang="hy-AM" sz="2200" b="1" dirty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, </a:t>
            </a:r>
            <a:r>
              <a:rPr lang="hy-AM" sz="2200" b="1" dirty="0" smtClean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ՀԱՐԿԱՅԻՆ</a:t>
            </a:r>
            <a:br>
              <a:rPr lang="hy-AM" sz="2200" b="1" dirty="0" smtClean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</a:br>
            <a:r>
              <a:rPr lang="hy-AM" sz="2200" b="1" dirty="0" smtClean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hy-AM" sz="2200" b="1" dirty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ՎԱՐՉԱՐԱՐՈՒԹՅՈՒՆ</a:t>
            </a:r>
            <a:endParaRPr lang="en-US" sz="2200" b="1" dirty="0">
              <a:solidFill>
                <a:schemeClr val="accent2">
                  <a:lumMod val="75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463" y="714375"/>
            <a:ext cx="12047537" cy="6689725"/>
          </a:xfrm>
        </p:spPr>
        <p:txBody>
          <a:bodyPr rtlCol="0">
            <a:no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0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Բաղադրիչ </a:t>
            </a:r>
            <a:r>
              <a:rPr lang="hy-AM" sz="2000" b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3. </a:t>
            </a:r>
            <a:r>
              <a:rPr lang="hy-AM" sz="20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Ե</a:t>
            </a:r>
            <a:r>
              <a:rPr lang="hy-AM" sz="2000" b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կամուտների քաղաքականություն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y-AM" sz="1600" b="1" u="sng" dirty="0">
              <a:solidFill>
                <a:srgbClr val="002060"/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Խնդիրները</a:t>
            </a:r>
            <a:r>
              <a:rPr lang="hy-AM" sz="18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՝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Չդիտարկվող տնտեսությունը կազմում է ՀՆԱ-ի մոտավորապես 22%-ը 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(</a:t>
            </a: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ՀՀ ԱՎԿ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)</a:t>
            </a:r>
            <a:endParaRPr lang="hy-AM" sz="18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Ցածր արդյունավետություն ունեցող և հասցեականություն չունեցող հարկային արտոնությունները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Հարկման տարբեր համակարգերի շրջանակներում ձևավորվող հարկային բեռի տարբերությունները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Գյուղ. արտադրանքի իրաց­ման գործարքների փաստաթղթավորում գործնականում գրեթե չի իրականացվում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Գույքային հարկերի ներուժը ՀՀ-ում հաջո­ղու­թյամբ չի </a:t>
            </a: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օգտագործվում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y-AM" sz="1800" i="1" dirty="0">
              <a:solidFill>
                <a:srgbClr val="0070C0"/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Նպատակը՝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Նպաստել ազգային տնտեսության զարգացմանը, բարձրացնել ներդրումային գրավչությունը, ինչպես նաև բարձրացնել եկամուտների </a:t>
            </a:r>
            <a:r>
              <a:rPr lang="hy-AM" sz="1800" i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վերաբաշխման </a:t>
            </a:r>
            <a:r>
              <a:rPr lang="hy-AM" sz="1800" i="1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արդյունավետությունը</a:t>
            </a:r>
            <a:endParaRPr lang="hy-AM" sz="1800" i="1" dirty="0" smtClean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y-AM" sz="1800" b="1" i="1" dirty="0">
              <a:solidFill>
                <a:srgbClr val="FF0000"/>
              </a:solidFill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>
                <a:solidFill>
                  <a:srgbClr val="FF0000"/>
                </a:solidFill>
              </a:rPr>
              <a:t>Կատարողականի վերջնական արդյունքային ցուցանիշները</a:t>
            </a:r>
            <a:r>
              <a:rPr lang="en-US" sz="1800" b="1" i="1" dirty="0">
                <a:solidFill>
                  <a:srgbClr val="FF0000"/>
                </a:solidFill>
              </a:rPr>
              <a:t>`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ռկա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է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տնտեսության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զարգացման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առաջնահերթություններին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ու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հնարավորություններին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համապահասխան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գործող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հարկային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միջավայր</a:t>
            </a:r>
            <a:endParaRPr lang="hy-AM" sz="18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գործող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հար­կա­յին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արտո­նու­թյուն­ների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շրջանակը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կրճատված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է</a:t>
            </a:r>
            <a:endParaRPr lang="hy-AM" sz="18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շրջանառության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հարկով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հարկման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համակարգի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համար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սահմանված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է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համարժեք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հարկային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բեռ</a:t>
            </a:r>
            <a:endParaRPr lang="hy-AM" sz="18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իրացման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գործարքների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փաստաթղթավորման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հետ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կապված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կարգավորված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խնդիրներ</a:t>
            </a:r>
            <a:endParaRPr lang="hy-AM" sz="18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իրականացվում է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տեսանելի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հարստության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կամ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ունեցվածքի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համարժեք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հարկում</a:t>
            </a:r>
            <a:endParaRPr lang="hy-AM" sz="18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առկա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է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տնտեսական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շարժառիթների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հիման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վրա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գործող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՝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եկամուտների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հայտարարագրման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համակարգ</a:t>
            </a:r>
            <a:endParaRPr lang="hy-AM" sz="18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1600" y="0"/>
            <a:ext cx="12118975" cy="7493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y-AM" sz="2200" b="1" dirty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2․ Պ</a:t>
            </a: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ԵՏԱԿԱՆ ԵԿԱՄՈՒՏՆԵՐԻ ՔԱՂԱՔԱԿԱՆՈՒԹՅ</a:t>
            </a:r>
            <a:r>
              <a:rPr lang="hy-AM" sz="2200" b="1" dirty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ՈՒ</a:t>
            </a: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Ն</a:t>
            </a:r>
            <a:r>
              <a:rPr lang="hy-AM" sz="2200" b="1" dirty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, ՀԱՐԿԱՅԻՆ ՎԱՐՉԱՐԱՐՈՒԹՅՈՒՆ</a:t>
            </a:r>
            <a:endParaRPr lang="en-US" sz="2200" b="1" dirty="0">
              <a:solidFill>
                <a:schemeClr val="accent2">
                  <a:lumMod val="75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213" y="654050"/>
            <a:ext cx="11841162" cy="6108700"/>
          </a:xfrm>
        </p:spPr>
        <p:txBody>
          <a:bodyPr rtlCol="0">
            <a:noAutofit/>
          </a:bodyPr>
          <a:lstStyle/>
          <a:p>
            <a:pPr marL="0" indent="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hy-AM" sz="20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Բաղադրիչ </a:t>
            </a:r>
            <a:r>
              <a:rPr lang="hy-AM" sz="2000" b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4․  </a:t>
            </a:r>
            <a:r>
              <a:rPr lang="hy-AM" sz="20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Եկամուտների վարչարարության թափանցիկություն և համապատասխանություն</a:t>
            </a:r>
            <a:endParaRPr lang="hy-AM" sz="2000" b="1" i="1" dirty="0" smtClean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Խնդիրները</a:t>
            </a:r>
            <a:r>
              <a:rPr lang="hy-AM" sz="18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՝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Արտոնյալ կարգավիճակ ունեցող հարկ </a:t>
            </a: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վճարողների առկայություն, գործունեության անհավասար միջավայր</a:t>
            </a:r>
            <a:endParaRPr lang="hy-AM" sz="18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Պ</a:t>
            </a:r>
            <a:r>
              <a:rPr lang="fr-FR" sz="1800" i="1" dirty="0" err="1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ետական</a:t>
            </a:r>
            <a:r>
              <a:rPr lang="fr-FR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fr-FR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բյուջեից վերադարձված հարկերի գումարների վերաբերյալ </a:t>
            </a:r>
            <a:r>
              <a:rPr lang="fr-FR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տվյալներ</a:t>
            </a: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ի </a:t>
            </a:r>
            <a:r>
              <a:rPr lang="fr-FR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հրապարակվում</a:t>
            </a:r>
            <a:r>
              <a:rPr lang="fr-FR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endParaRPr lang="hy-AM" sz="1800" i="1" dirty="0" smtClean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Նպատակը</a:t>
            </a:r>
            <a:r>
              <a:rPr lang="hy-AM" sz="18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՝</a:t>
            </a:r>
            <a:endParaRPr lang="en-US" sz="18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Հանրային վարչարարության արդյունավետության բարձրացում և ստվերային տնտեսության ծավալների կրճատում, պետական </a:t>
            </a: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եկամուտների կայուն աճի </a:t>
            </a: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ապահովում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Կատարողականի </a:t>
            </a:r>
            <a:r>
              <a:rPr lang="hy-AM" sz="18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վերջնական արդյունքային ցուցանիշները՝</a:t>
            </a:r>
            <a:endParaRPr lang="en-US" sz="18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Երեք խոշոր հարկատեսակների գծով </a:t>
            </a:r>
            <a:r>
              <a:rPr lang="ru-RU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(</a:t>
            </a: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ԱԱՀ, շահութահարկ, եկամտային հարկ</a:t>
            </a:r>
            <a:r>
              <a:rPr lang="ru-RU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)</a:t>
            </a: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հարկային պոտենցիալի և ճեղքի գնահատականներ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fr-FR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Բյուջետային</a:t>
            </a:r>
            <a:r>
              <a:rPr lang="fr-FR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fr-FR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եկամուտների</a:t>
            </a:r>
            <a:r>
              <a:rPr lang="fr-FR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fr-FR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հավաքագրման</a:t>
            </a:r>
            <a:r>
              <a:rPr lang="fr-FR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fr-FR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գործընթացների</a:t>
            </a:r>
            <a:r>
              <a:rPr lang="fr-FR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fr-FR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թափանցիկության</a:t>
            </a:r>
            <a:r>
              <a:rPr lang="fr-FR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fr-FR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ապահովում</a:t>
            </a:r>
            <a:r>
              <a:rPr lang="fr-FR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.</a:t>
            </a:r>
            <a:endParaRPr lang="en-US" sz="18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Ստվերային տնտեսության ծավալների շարունակական կրճատում, արտոնյալ հարկ վճարողների բացառում</a:t>
            </a:r>
            <a:endParaRPr lang="en-US" sz="18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Հարկային պարտավորությունների ամբողջ ծավալով և ժամանակին հայտարարագրման ու կատարման ապահովում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49213"/>
            <a:ext cx="11610975" cy="94932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y-AM" sz="2200" b="1" dirty="0">
                <a:solidFill>
                  <a:schemeClr val="accent2">
                    <a:lumMod val="75000"/>
                  </a:schemeClr>
                </a:solidFill>
              </a:rPr>
              <a:t>3․ ՌԱԶՄԱՎԱՐԱԿԱՆ ՊԼԱՆԱՎՈՐՈՒՄ</a:t>
            </a:r>
            <a:r>
              <a:rPr lang="it-IT" sz="22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hy-AM" sz="2200" b="1" dirty="0">
                <a:solidFill>
                  <a:schemeClr val="accent2">
                    <a:lumMod val="75000"/>
                  </a:schemeClr>
                </a:solidFill>
              </a:rPr>
              <a:t>ՄԻՋՆԱԺԱՄԿԵՏ ԾԱԽՍԵՐԻ ԾՐԱԳՐԵՐԻ ԵՎ ՊԵՏԱԿԱՆ ԲՅՈՒՋԵԻ </a:t>
            </a:r>
            <a:r>
              <a:rPr lang="hy-AM" sz="2200" b="1" dirty="0" smtClean="0">
                <a:solidFill>
                  <a:schemeClr val="accent2">
                    <a:lumMod val="75000"/>
                  </a:schemeClr>
                </a:solidFill>
              </a:rPr>
              <a:t>ԿԱԶՄՈՒՄ</a:t>
            </a:r>
            <a:endParaRPr lang="en-US" sz="2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8" y="846138"/>
            <a:ext cx="11949112" cy="5573712"/>
          </a:xfrm>
        </p:spPr>
        <p:txBody>
          <a:bodyPr rtlCol="0">
            <a:noAutofit/>
          </a:bodyPr>
          <a:lstStyle/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8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Բաղադրիչ </a:t>
            </a:r>
            <a:r>
              <a:rPr lang="hy-AM" sz="1800" b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5.</a:t>
            </a:r>
            <a:r>
              <a:rPr lang="hy-AM" sz="1800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 </a:t>
            </a:r>
            <a:r>
              <a:rPr lang="hy-AM" sz="18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Ծրագրային </a:t>
            </a:r>
            <a:r>
              <a:rPr lang="hy-AM" sz="1800" b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բյուջետավորում և ռազմավարական պլանավորում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6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Խնդիրները</a:t>
            </a:r>
            <a:r>
              <a:rPr lang="hy-AM" sz="16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՝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6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Բյուջետային ծրագրերի կապն ու ներդաշնակությունը ամբողջությամբ համապատասխանեցված չի ռազմավարական </a:t>
            </a:r>
            <a:r>
              <a:rPr lang="hy-AM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պլանավորման </a:t>
            </a:r>
            <a:r>
              <a:rPr lang="hy-AM" sz="16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համակարգին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Բ</a:t>
            </a:r>
            <a:r>
              <a:rPr lang="hy-AM" sz="16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յուջետային </a:t>
            </a:r>
            <a:r>
              <a:rPr lang="hy-AM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ծրագրերի գնահատման կանոնավոր գործընթացներ ներդրված չեն </a:t>
            </a:r>
            <a:endParaRPr lang="hy-AM" sz="1600" i="1" dirty="0" smtClean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hy-AM" sz="16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Նպատակները</a:t>
            </a:r>
            <a:r>
              <a:rPr lang="hy-AM" sz="16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՝</a:t>
            </a:r>
            <a:endParaRPr lang="en-US" sz="16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Առկա ռազմավարական փաստաթղթերով իրականացվող քաղաքականությունների հետ բյուջետային ծրագրերի </a:t>
            </a:r>
            <a:r>
              <a:rPr lang="hy-AM" sz="16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համապատասխանություն</a:t>
            </a:r>
            <a:endParaRPr lang="en-US" sz="16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6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Բյուջետային ծրագրերի </a:t>
            </a:r>
            <a:r>
              <a:rPr lang="hy-AM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արդյունավետության և օգտավետության </a:t>
            </a:r>
            <a:r>
              <a:rPr lang="hy-AM" sz="16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գնահատման կանոնավոր </a:t>
            </a:r>
            <a:r>
              <a:rPr lang="hy-AM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գործընթացի </a:t>
            </a:r>
            <a:r>
              <a:rPr lang="hy-AM" sz="16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առկայություն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hy-AM" sz="16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Կատարողականի վերջնական արդյունքային ցուցանիշները՝</a:t>
            </a:r>
            <a:endParaRPr lang="en-US" sz="16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Բյուջետային ծրագրերի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նպատակներն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ու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արդյունքային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ցուցանիշները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բխում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են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գործող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ոլորտային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ռազ­մա­վարություններից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և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ծածկում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են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բյուջետային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եկամուտների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և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ծախսերի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վրա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ազդեցություն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ենթադրող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ռազմավարությունները</a:t>
            </a:r>
            <a:endParaRPr lang="hy-AM" sz="16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բյուջետային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գործընթացը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ներառում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է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բյուջետային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ծրագրերի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արդյունավետության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և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օգտավետության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գնահատման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կանոնավոր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գործընթացներ</a:t>
            </a:r>
            <a:endParaRPr lang="hy-AM" sz="16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18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38" y="654050"/>
            <a:ext cx="12082462" cy="5880100"/>
          </a:xfrm>
        </p:spPr>
        <p:txBody>
          <a:bodyPr rtlCol="0">
            <a:noAutofit/>
          </a:bodyPr>
          <a:lstStyle/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8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Բաղադրիչ </a:t>
            </a:r>
            <a:r>
              <a:rPr lang="hy-AM" sz="1800" b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6. </a:t>
            </a:r>
            <a:r>
              <a:rPr lang="hy-AM" sz="18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ՄԺԾԾ գործընթաց, բյուջետային կարգապահություն և </a:t>
            </a:r>
            <a:r>
              <a:rPr lang="hy-AM" sz="1800" b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թափանցիկություն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Խնդիրները</a:t>
            </a:r>
            <a:r>
              <a:rPr lang="hy-AM" sz="18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՝</a:t>
            </a:r>
            <a:endParaRPr lang="en-US" sz="18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Բ</a:t>
            </a: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յուջետային </a:t>
            </a: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ծրագրերի շրջանակներում իրականացվող պարտադիր և հայեցողական ծախսերի տարանջատման ու բյուջետային փաստաթղթերում դրանց չափերի և շրջանակների ներկայացման </a:t>
            </a: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ընթացակարգերը կանոնակարգված </a:t>
            </a: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չեն </a:t>
            </a:r>
            <a:endParaRPr lang="hy-AM" sz="1800" i="1" dirty="0" smtClean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y-AM" sz="1800" i="1" dirty="0" smtClean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Նպատակները</a:t>
            </a:r>
            <a:r>
              <a:rPr lang="hy-AM" sz="18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՝</a:t>
            </a:r>
            <a:endParaRPr lang="en-US" sz="18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Պետության </a:t>
            </a: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պարտադիր պարտավորություններին առնչվող </a:t>
            </a: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ծրագրերի </a:t>
            </a: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նույնականացում</a:t>
            </a:r>
            <a:endParaRPr lang="en-US" sz="18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ՄԺԾԾ և տարեկան բյուջեի կազմման մեկ միասնական գործընթացի ներդրում</a:t>
            </a:r>
            <a:endParaRPr lang="en-US" sz="18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Բ</a:t>
            </a: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յուջետային </a:t>
            </a: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գործընթացում քաղաքացիական հասարակության կառույցների մասնակցային դերի բարձրացում</a:t>
            </a:r>
            <a:endParaRPr lang="en-US" sz="18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Բ</a:t>
            </a: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յուջետային </a:t>
            </a: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տեղեկատվության հասանելություն և հանրության իրազեկվածություն </a:t>
            </a:r>
            <a:endParaRPr lang="hy-AM" sz="1800" i="1" dirty="0" smtClean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y-AM" sz="1800" i="1" dirty="0" smtClean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Կատարողականի վերջնական արդյունքային ցուցանիշները</a:t>
            </a:r>
            <a:r>
              <a:rPr lang="hy-AM" sz="18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՝</a:t>
            </a:r>
            <a:endParaRPr lang="en-US" sz="18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Պետության պարտադիր պարտավորություններից բխող </a:t>
            </a: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ծրագրերը </a:t>
            </a: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նույնականացված և հաշվառված են</a:t>
            </a:r>
            <a:endParaRPr lang="en-US" sz="18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ՄԺԾԾ և տարեկան բյուջեի կազմման մեկ միասնական գործընթացի առկայություն</a:t>
            </a:r>
            <a:endParaRPr lang="en-US" sz="18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Պարզեցված բյուջեն և բյուջեի կատարման մասին պարզեցված հաշվետվությունները հասանելի են հանրության համար</a:t>
            </a:r>
            <a:endParaRPr lang="en-US" sz="18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Քաղհասարակության կառույցներն ավելի գործուն մասնակցություն ունեն բյուջետային գործընթացում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y-AM" sz="1800" i="1" dirty="0">
              <a:solidFill>
                <a:srgbClr val="0070C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18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95275" y="95250"/>
            <a:ext cx="11610975" cy="5588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hy-AM" sz="2200" b="1" dirty="0" smtClean="0">
                <a:solidFill>
                  <a:schemeClr val="accent2">
                    <a:lumMod val="75000"/>
                  </a:schemeClr>
                </a:solidFill>
              </a:rPr>
              <a:t>3․ ՌԱԶՄԱՎԱՐԱԿԱՆ ՊԼԱՆԱՎՈՐՈՒՄ</a:t>
            </a:r>
            <a:r>
              <a:rPr lang="it-IT" sz="22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hy-AM" sz="2200" b="1" dirty="0" smtClean="0">
                <a:solidFill>
                  <a:schemeClr val="accent2">
                    <a:lumMod val="75000"/>
                  </a:schemeClr>
                </a:solidFill>
              </a:rPr>
              <a:t>ՄԻՋՆԱԺԱՄԿԵՏ ԾԱԽՍԵՐԻ ԾՐԱԳՐԵՐԻ ԵՎ ՊԵՏԱԿԱՆ ԲՅՈՒՋԵԻ ԿԱԶՄՈՒՄ</a:t>
            </a:r>
            <a:endParaRPr lang="en-US" sz="2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463" y="1071563"/>
            <a:ext cx="11950700" cy="5586412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2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Բաղադրիչ </a:t>
            </a:r>
            <a:r>
              <a:rPr lang="hy-AM" sz="2200" b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7. </a:t>
            </a:r>
            <a:r>
              <a:rPr lang="hy-AM" sz="22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Բյուջետային ծրագրերի ծախսերը կազմելու հաշվարկման գործընթացի ավտոմատացում </a:t>
            </a:r>
            <a:endParaRPr lang="en-US" sz="2200" dirty="0">
              <a:solidFill>
                <a:srgbClr val="002060"/>
              </a:solidFill>
              <a:latin typeface="GHEA Grapalat" panose="02000506050000020003" pitchFamily="50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2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Խնդիրները</a:t>
            </a:r>
            <a:r>
              <a:rPr lang="hy-AM" sz="22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՝</a:t>
            </a:r>
            <a:endParaRPr lang="en-US" sz="22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y-AM" sz="22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Բյուջետային </a:t>
            </a:r>
            <a:r>
              <a:rPr lang="hy-AM" sz="22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ծրագրերի և միջոցառումների </a:t>
            </a:r>
            <a:r>
              <a:rPr lang="hy-AM" sz="22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ծախսակազմման գործընթացներում ներառված բազմաթիվ գործառույթներ չունեն բավարար ավտոմատացում, ինչը մեծացնում է բյուջետային հսկողության ռեսուրսատարությունը, սխալների կատարման և շեղումների հավանա­կա­նությունը՝ նվազեցնելով պե­տական ֆինանս­նե­րի կառավարման արդյունավետությունը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2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Նպատակը</a:t>
            </a:r>
            <a:r>
              <a:rPr lang="hy-AM" sz="22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՝</a:t>
            </a:r>
            <a:endParaRPr lang="en-US" sz="22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y-AM" sz="22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Բ</a:t>
            </a:r>
            <a:r>
              <a:rPr lang="hy-AM" sz="22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յուջետային ծրագրերի և միջոցառումների </a:t>
            </a:r>
            <a:r>
              <a:rPr lang="hy-AM" sz="22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գծով ծախսերի հաշվարկման (ծախսակազմման) միասնական մեխանիզմի կիրառում </a:t>
            </a:r>
            <a:endParaRPr lang="en-US" sz="22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2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Կատարողականի </a:t>
            </a:r>
            <a:r>
              <a:rPr lang="hy-AM" sz="22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վերջնական արդյունքային ցուցանիշները՝</a:t>
            </a:r>
            <a:endParaRPr lang="en-US" sz="22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y-AM" sz="22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Բ</a:t>
            </a:r>
            <a:r>
              <a:rPr lang="hy-AM" sz="22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յուջետային </a:t>
            </a:r>
            <a:r>
              <a:rPr lang="hy-AM" sz="22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ծրագրերի/միջոցառումների ծախսակազմման միասնական ավտոմատացված համակարգի </a:t>
            </a:r>
            <a:r>
              <a:rPr lang="hy-AM" sz="22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առկայություն</a:t>
            </a:r>
            <a:endParaRPr lang="en-US" sz="22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144463" y="15875"/>
            <a:ext cx="11950700" cy="917575"/>
          </a:xfrm>
        </p:spPr>
        <p:txBody>
          <a:bodyPr rtlCol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hy-AM" sz="2200" b="1" dirty="0" smtClean="0">
                <a:solidFill>
                  <a:schemeClr val="accent2">
                    <a:lumMod val="75000"/>
                  </a:schemeClr>
                </a:solidFill>
              </a:rPr>
              <a:t>3․ ՌԱԶՄԱՎԱՐԱԿԱՆ ՊԼԱՆԱՎՈՐՈՒՄ</a:t>
            </a:r>
            <a:r>
              <a:rPr lang="it-IT" sz="22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hy-AM" sz="2200" b="1" dirty="0" smtClean="0">
                <a:solidFill>
                  <a:schemeClr val="accent2">
                    <a:lumMod val="75000"/>
                  </a:schemeClr>
                </a:solidFill>
              </a:rPr>
              <a:t>ՄԻՋՆԱԺԱՄԿԵՏ ԾԱԽՍԵՐԻ ԾՐԱԳՐԵՐԻ ԵՎ ՊԵՏԱԿԱՆ ԲՅՈՒՋԵԻ ԿԱԶՄՈՒՄ</a:t>
            </a:r>
            <a:endParaRPr lang="en-US" sz="2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30163"/>
            <a:ext cx="11515725" cy="68262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y-AM" sz="2200" b="1" dirty="0">
                <a:solidFill>
                  <a:schemeClr val="accent2">
                    <a:lumMod val="75000"/>
                  </a:schemeClr>
                </a:solidFill>
              </a:rPr>
              <a:t>4.  ԲՅՈՒՋԵԻ ԿԱՏԱՐՄԱՆ ԳՈՐԾԸՆԹԱՑԻ ՀՍԿՈՂՈՒԹՅՈՒՆ, ԳԱՆՁԱՊԵՏԱԿԱՆ ՀԱՄԱԿԱՐԳ</a:t>
            </a:r>
            <a:endParaRPr lang="en-US" sz="2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947738"/>
            <a:ext cx="11620500" cy="5757862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400" b="1" u="sng" dirty="0" smtClean="0">
                <a:solidFill>
                  <a:srgbClr val="002060"/>
                </a:solidFill>
              </a:rPr>
              <a:t>Բաղադրիչ 8. </a:t>
            </a:r>
            <a:r>
              <a:rPr lang="hy-AM" sz="2400" b="1" u="sng" dirty="0">
                <a:solidFill>
                  <a:srgbClr val="002060"/>
                </a:solidFill>
              </a:rPr>
              <a:t>Բյուջեների կատարման հաշվետվություններ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4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Խնդիրները՝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4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ԾԲ պահանջներին համապատասխան էլեկտրոնային համակարգի միջոցով բյուջետային հաշվետվությունների ստացումը և ներկայացումը հնարավոր </a:t>
            </a:r>
            <a:r>
              <a:rPr lang="hy-AM" sz="24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չէ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4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Նպատակը՝</a:t>
            </a:r>
            <a:endParaRPr lang="en-US" sz="24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4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2019թ. սկսած՝ էլեկտրոնային համակարգի միջոցով ծրագրային դասակարգմամբ ՀՀ պետական բյուջեի կատարման մասին հաշվետվությունների </a:t>
            </a:r>
            <a:r>
              <a:rPr lang="hy-AM" sz="24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կազմում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4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Կատարողականի վերջնական արդյունքային ցուցանիշները՝</a:t>
            </a:r>
            <a:endParaRPr lang="en-US" sz="24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4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Էլեկտրոնային համակարգի միջոցով ծրագրային դասակարգմամբ ՀՀ պետական բյուջեի կատարման մասին հաշվետվությունների առկայություն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673100"/>
            <a:ext cx="11649075" cy="587692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300" b="1" u="sng" dirty="0" smtClean="0">
                <a:solidFill>
                  <a:srgbClr val="002060"/>
                </a:solidFill>
              </a:rPr>
              <a:t>Բաղադրիչ 9</a:t>
            </a:r>
            <a:r>
              <a:rPr lang="en-US" sz="2300" b="1" u="sng" dirty="0" smtClean="0">
                <a:solidFill>
                  <a:srgbClr val="002060"/>
                </a:solidFill>
              </a:rPr>
              <a:t>. </a:t>
            </a:r>
            <a:r>
              <a:rPr lang="hy-AM" sz="2300" b="1" u="sng" dirty="0">
                <a:solidFill>
                  <a:srgbClr val="002060"/>
                </a:solidFill>
              </a:rPr>
              <a:t>Ծախսերի ապառքների մշտադիտարկում և կառավարում</a:t>
            </a:r>
            <a:endParaRPr lang="en-US" sz="2300" dirty="0">
              <a:solidFill>
                <a:srgbClr val="00206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3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Խնդիրները</a:t>
            </a:r>
            <a:r>
              <a:rPr lang="hy-AM" sz="23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՝</a:t>
            </a:r>
            <a:endParaRPr lang="en-US" sz="23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3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Ծախսերի ապառքների մասին տեղեկություններն </a:t>
            </a:r>
            <a:r>
              <a:rPr lang="hy-AM" sz="23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ներառված </a:t>
            </a:r>
            <a:r>
              <a:rPr lang="hy-AM" sz="23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չեն բյուջեի կատարման մասին </a:t>
            </a:r>
            <a:r>
              <a:rPr lang="hy-AM" sz="23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հաշվետվություններում և պաշտոնապես չի հրապարակվում </a:t>
            </a:r>
            <a:r>
              <a:rPr lang="ru-RU" sz="23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(</a:t>
            </a:r>
            <a:r>
              <a:rPr lang="hy-AM" sz="23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ՍԻԳՄԱ</a:t>
            </a:r>
            <a:r>
              <a:rPr lang="ru-RU" sz="23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)</a:t>
            </a:r>
            <a:endParaRPr lang="hy-AM" sz="23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3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3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Նպատակը՝</a:t>
            </a:r>
            <a:endParaRPr lang="en-US" sz="23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3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Ծախսերի ապառնքների մշտադիտարկում և հաշվետվողականության </a:t>
            </a:r>
            <a:r>
              <a:rPr lang="hy-AM" sz="23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ապահովում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300" b="1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3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Կատարողականի վերջնական արդյունքային ցուցանիշները՝</a:t>
            </a:r>
            <a:endParaRPr lang="en-US" sz="23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3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Պետական </a:t>
            </a:r>
            <a:r>
              <a:rPr lang="hy-AM" sz="23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մարմինները պարբերաբար իրականացնում են հսկողություն </a:t>
            </a:r>
            <a:r>
              <a:rPr lang="hy-AM" sz="23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և մշտադիտարկում ՀՀ </a:t>
            </a:r>
            <a:r>
              <a:rPr lang="hy-AM" sz="23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պետական բյուջեից կատարվող վճարումների ժամկետների նկատմամբ </a:t>
            </a:r>
            <a:endParaRPr lang="en-US" sz="23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3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Ծախսերի </a:t>
            </a:r>
            <a:r>
              <a:rPr lang="hy-AM" sz="23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գծով ապառքների գումարների մասին տվյալները հասանելի են</a:t>
            </a:r>
            <a:endParaRPr lang="en-US" sz="23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300" i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300" i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3375" y="-6350"/>
            <a:ext cx="11430000" cy="65405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y-AM" sz="2200" b="1" dirty="0">
                <a:solidFill>
                  <a:schemeClr val="accent2">
                    <a:lumMod val="75000"/>
                  </a:schemeClr>
                </a:solidFill>
              </a:rPr>
              <a:t>4.  ԲՅՈՒՋԵԻ ԿԱՏԱՐՄԱՆ ԳՈՐԾԸՆԹԱՑԻ ՀՍԿՈՂՈՒԹՅՈՒՆ, ԳԱՆՁԱՊԵՏԱԿԱՆ ՀԱՄԱԿԱՐԳ</a:t>
            </a:r>
            <a:endParaRPr lang="en-US" sz="2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735013"/>
            <a:ext cx="12014200" cy="5913437"/>
          </a:xfrm>
        </p:spPr>
        <p:txBody>
          <a:bodyPr rtlCol="0">
            <a:noAutofit/>
          </a:bodyPr>
          <a:lstStyle/>
          <a:p>
            <a:pPr marL="0" indent="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hy-AM" sz="1900" b="1" u="sng" dirty="0" smtClean="0">
                <a:solidFill>
                  <a:srgbClr val="002060"/>
                </a:solidFill>
              </a:rPr>
              <a:t>Բաղադրիչ 10. </a:t>
            </a:r>
            <a:r>
              <a:rPr lang="hy-AM" sz="1900" b="1" u="sng" dirty="0">
                <a:solidFill>
                  <a:srgbClr val="002060"/>
                </a:solidFill>
              </a:rPr>
              <a:t>Աշխատավարձի ֆոնդի </a:t>
            </a:r>
            <a:r>
              <a:rPr lang="hy-AM" sz="1900" b="1" u="sng" dirty="0" smtClean="0">
                <a:solidFill>
                  <a:srgbClr val="002060"/>
                </a:solidFill>
              </a:rPr>
              <a:t>հսկողություններ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Խնդիրները</a:t>
            </a:r>
            <a:r>
              <a:rPr lang="hy-AM" sz="18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՝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Ճյուղային նախարարությունների աշխատավարձերի տվյալների և անձնակազմի գրանցումների միջև էլեկտրոնային կապերի բացակայություն, </a:t>
            </a: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ինչի հետևանքով երկուսի </a:t>
            </a: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միջև </a:t>
            </a: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համադրումը շատ ժամանակատար է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ՀՀ պետական որոշ մարմիններում անձնակազմի կառավարման </a:t>
            </a: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ստորաբաժանումներում (ԱԿՍ) վարվող </a:t>
            </a: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անձնակազմի գրանցումների փոփոխություններ կատարելիս մեծ է մարդկային </a:t>
            </a: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գործոնը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Տարվա </a:t>
            </a: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ընթացքում չեն կատարվում ԱԿՍ-ներում վարվող անձնական գրանցումների և Հաշվապահական հաշվառման ստորաբաժանումներում վարվող աշխատավարձի համապարփակ և կանոնավոր </a:t>
            </a: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համադրումներ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hy-AM" sz="18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Նպատակը</a:t>
            </a:r>
            <a:r>
              <a:rPr lang="hy-AM" sz="18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՝</a:t>
            </a:r>
            <a:endParaRPr lang="en-US" sz="18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Աշխատավարձի ֆոնդի նկատմամբ հսկողության արդյունավետության </a:t>
            </a: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ապահովում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hy-AM" sz="1800" i="1" dirty="0" smtClean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Կատարողականի վերջնական արդյունքային ցուցանիշները՝</a:t>
            </a:r>
            <a:endParaRPr lang="en-US" sz="18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Անձնակազմի գրանցումների և աշխատավարձի ֆոնդի տվյալները համադրվում են հաշվապահական հաշվառման տեղեկատվական համակարգի </a:t>
            </a: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միջոցով</a:t>
            </a:r>
            <a:endParaRPr lang="en-US" sz="18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Անձնակազմի տվյալների շտեմարանում իրականացվող ցանկացած փոփոխություն իրականացվում է ժամանակին հաշվապահական հաշվառման տեղեկատվական համակարգի միջոցով</a:t>
            </a:r>
            <a:endParaRPr lang="en-US" sz="18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Գործում են անձնակազմի գրանցումների և աշխատավարձի ֆոնդի փոփոխությունների նկատմամբ հսկողության մեխանիզմները.</a:t>
            </a:r>
            <a:endParaRPr lang="en-US" sz="18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Առնվազն երեք տարին մեկ անգամ իրականացվում են աշխատավարձի աուդիտներ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8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4763"/>
            <a:ext cx="12192000" cy="739776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y-AM" sz="2200" b="1" dirty="0">
                <a:solidFill>
                  <a:schemeClr val="accent2">
                    <a:lumMod val="75000"/>
                  </a:schemeClr>
                </a:solidFill>
              </a:rPr>
              <a:t>4.  ԲՅՈՒՋԵԻ ԿԱՏԱՐՄԱՆ ԳՈՐԾԸՆԹԱՑԻ ՀՍԿՈՂՈՒԹՅՈՒՆ, ԳԱՆՁԱՊԵՏԱԿԱՆ ՀԱՄԱԿԱՐԳ</a:t>
            </a:r>
            <a:endParaRPr lang="en-US" sz="2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9525"/>
            <a:ext cx="10991850" cy="6350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y-AM" sz="2200" b="1" dirty="0">
                <a:solidFill>
                  <a:schemeClr val="accent2">
                    <a:lumMod val="75000"/>
                  </a:schemeClr>
                </a:solidFill>
              </a:rPr>
              <a:t>  5</a:t>
            </a:r>
            <a:r>
              <a:rPr lang="it-IT" sz="2200" b="1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hy-AM" sz="2200" b="1" dirty="0">
                <a:solidFill>
                  <a:schemeClr val="accent2">
                    <a:lumMod val="75000"/>
                  </a:schemeClr>
                </a:solidFill>
              </a:rPr>
              <a:t>ՊԵՏԱԿԱՆ ՊԱՐՏՔ</a:t>
            </a:r>
            <a:endParaRPr lang="en-US" sz="2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25" y="536575"/>
            <a:ext cx="11917363" cy="6019800"/>
          </a:xfrm>
        </p:spPr>
        <p:txBody>
          <a:bodyPr rtlCol="0">
            <a:noAutofit/>
          </a:bodyPr>
          <a:lstStyle/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hy-AM" sz="1800" b="1" u="sng" dirty="0" smtClean="0">
                <a:solidFill>
                  <a:srgbClr val="002060"/>
                </a:solidFill>
              </a:rPr>
              <a:t>Բաղադրիչ</a:t>
            </a:r>
            <a:r>
              <a:rPr lang="en-US" sz="1800" b="1" u="sng" dirty="0" smtClean="0">
                <a:solidFill>
                  <a:srgbClr val="002060"/>
                </a:solidFill>
              </a:rPr>
              <a:t> </a:t>
            </a:r>
            <a:r>
              <a:rPr lang="hy-AM" sz="1800" b="1" u="sng" dirty="0" smtClean="0">
                <a:solidFill>
                  <a:srgbClr val="002060"/>
                </a:solidFill>
              </a:rPr>
              <a:t>11</a:t>
            </a:r>
            <a:r>
              <a:rPr lang="en-US" sz="1800" b="1" u="sng" dirty="0" smtClean="0">
                <a:solidFill>
                  <a:srgbClr val="002060"/>
                </a:solidFill>
              </a:rPr>
              <a:t>.</a:t>
            </a:r>
            <a:r>
              <a:rPr lang="hy-AM" sz="1800" b="1" u="sng" dirty="0" smtClean="0">
                <a:solidFill>
                  <a:srgbClr val="002060"/>
                </a:solidFill>
              </a:rPr>
              <a:t>   </a:t>
            </a:r>
            <a:r>
              <a:rPr lang="hy-AM" sz="1800" b="1" u="sng" dirty="0">
                <a:solidFill>
                  <a:srgbClr val="002060"/>
                </a:solidFill>
              </a:rPr>
              <a:t>Պետական պարտքի կառավարում</a:t>
            </a:r>
            <a:endParaRPr lang="en-US" sz="1800" dirty="0">
              <a:solidFill>
                <a:srgbClr val="002060"/>
              </a:solidFill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hy-AM" sz="16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Խնդիրները՝</a:t>
            </a:r>
            <a:endParaRPr lang="en-US" sz="16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y-AM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ՍԻԳՄԱ-ի </a:t>
            </a:r>
            <a:r>
              <a:rPr lang="hy-AM" sz="16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զեկույցում </a:t>
            </a:r>
            <a:r>
              <a:rPr lang="hy-AM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նշվում է, որ անհրաժեշտ է վերանայել «Պետական պարտքի մասին» օրենքի սահմանումները՝ դրանք համապատասխանացնելով «Ազգային հաշիվների համակարգ» 2008-ի սահմանումներին։ Մասնավորապես, անհրաժետություն է </a:t>
            </a:r>
            <a:r>
              <a:rPr lang="hy-AM" sz="16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«</a:t>
            </a:r>
            <a:r>
              <a:rPr lang="hy-AM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Պետական պարտքի մասին» ՀՀ օրենքում հստակեցնել «պետական պարտք» և «կառավարության պարտք» հասկացությունները և հնարավորինս մոտարկել դրանք միջազգային պրակտիկայում կիրառվող սահմանումներին</a:t>
            </a:r>
            <a:r>
              <a:rPr lang="hy-AM" sz="16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: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y-AM" sz="16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Պարտքի </a:t>
            </a:r>
            <a:r>
              <a:rPr lang="hy-AM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պորտֆելը ենթակա է փոխարժեքի ռիսկի ազդե­ցությանը: Առաջնային է պետական գան­ձա­պե­տական պարտատոմսերի շուկայից փոխա­ռությունների ներգրավման ծավալի </a:t>
            </a:r>
            <a:r>
              <a:rPr lang="hy-AM" sz="16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աճը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endParaRPr lang="hy-AM" sz="1600" i="1" dirty="0" smtClean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hy-AM" sz="16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Նպատակները</a:t>
            </a:r>
            <a:r>
              <a:rPr lang="hy-AM" sz="16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՝</a:t>
            </a:r>
            <a:endParaRPr lang="en-US" sz="16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y-AM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մինչև 2022թ. ավարտը «Պետական պարտքի մասին» ՀՀ օրենքը համապատասխանեցնել միջազգային ֆինանսական կառույցների կողմից կիրառվող չափանիշներին</a:t>
            </a:r>
            <a:endParaRPr lang="en-US" sz="16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y-AM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մեղմել ՀՀ կառավարության պարտքի պորտֆելի փոխարժեքի ռիսկը՝ մինչև 2023թ. ավարտը պետական բյուջեում ներքին փոխառու զուտ միջոցների հաշվին դեֆիցիտի ֆինանսավորման կշիռը հասցնելով առնվազն 50.0</a:t>
            </a:r>
            <a:r>
              <a:rPr lang="hy-AM" sz="16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%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endParaRPr lang="hy-AM" sz="1600" i="1" dirty="0" smtClean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hy-AM" sz="16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Կատարողականի վերջնական արդյունքային ցուցանիշները՝</a:t>
            </a:r>
            <a:endParaRPr lang="en-US" sz="16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y-AM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Պետական պարտքի մասին վերանայված օրենք,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որը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կապահովի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ՀՀ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պետական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պարտքին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վերաբերող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տվյալների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համադրելիությունը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միջազգայնորեն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ընդունված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չափանիշներին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y-AM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Պ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ետական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բյուջեում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ներքին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փոխառու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զուտ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միջոցների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հաշվին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դեֆիցիտի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ֆինանսավորման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կշիռը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կազմում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է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առնվազն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50.0% և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մեղմում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է ՀՀ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կառավարության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պարտքի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պորտֆելի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փոխարժեքի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ռիսկը</a:t>
            </a:r>
            <a:endParaRPr lang="hy-AM" sz="16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hy-AM" sz="18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endParaRPr lang="en-US" sz="18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852488" y="127000"/>
            <a:ext cx="10515600" cy="1325563"/>
          </a:xfrm>
        </p:spPr>
        <p:txBody>
          <a:bodyPr/>
          <a:lstStyle/>
          <a:p>
            <a:r>
              <a:rPr lang="hy-AM" sz="3000" i="1" smtClean="0">
                <a:solidFill>
                  <a:srgbClr val="800000"/>
                </a:solidFill>
                <a:latin typeface="GHEA Grapalat"/>
              </a:rPr>
              <a:t>Ռազմավարության հիմնական շահառուները և մշակման գործընթացում ներգրավված միջազգային կառույցները</a:t>
            </a:r>
            <a:endParaRPr lang="en-US" sz="3000" smtClean="0">
              <a:solidFill>
                <a:srgbClr val="800000"/>
              </a:solidFill>
              <a:latin typeface="GHEA Grapala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1314450"/>
            <a:ext cx="11477625" cy="5124450"/>
          </a:xfrm>
        </p:spPr>
        <p:txBody>
          <a:bodyPr rtlCol="0">
            <a:normAutofit fontScale="55000" lnSpcReduction="20000"/>
          </a:bodyPr>
          <a:lstStyle/>
          <a:p>
            <a:pPr marL="0" indent="0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i="1" dirty="0" smtClean="0">
                <a:solidFill>
                  <a:srgbClr val="800000"/>
                </a:solidFill>
                <a:latin typeface="GHEA Grapalat" panose="02000506050000020003" pitchFamily="50" charset="0"/>
              </a:rPr>
              <a:t>Պետական մարմիններ</a:t>
            </a:r>
            <a:endParaRPr lang="hy-AM" dirty="0" smtClean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y-AM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ՀՀ </a:t>
            </a:r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ֆինանսների </a:t>
            </a:r>
            <a:r>
              <a:rPr lang="hy-AM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նախարարություն</a:t>
            </a:r>
            <a:endParaRPr lang="hy-AM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y-AM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Շահագրգիռ </a:t>
            </a:r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պետական մարմիններ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y-AM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ՀՀ Ազգային ժողով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(</a:t>
            </a:r>
            <a:r>
              <a:rPr lang="hy-AM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ՀՀ ԱԺ </a:t>
            </a:r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ֆինանսավարկային և բյուջետային </a:t>
            </a:r>
            <a:r>
              <a:rPr lang="hy-AM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հանձնաժողով և Բյուջետային գրասենյակ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)</a:t>
            </a:r>
            <a:endParaRPr lang="hy-AM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ՀՀ Հաշվեքննիչ </a:t>
            </a:r>
            <a:r>
              <a:rPr lang="hy-AM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պալատ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hy-AM" dirty="0" smtClean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i="1" dirty="0">
                <a:solidFill>
                  <a:srgbClr val="800000"/>
                </a:solidFill>
                <a:latin typeface="GHEA Grapalat" panose="02000506050000020003" pitchFamily="50" charset="0"/>
              </a:rPr>
              <a:t>Գործընկեր միջազգային կազմակերպություններ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Ասիական զարգացման բանկ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Համաշխարհային </a:t>
            </a:r>
            <a:r>
              <a:rPr lang="hy-AM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բանկ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y-AM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Եվրոպական միություն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y-AM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Արժույթի միջազգային կազմակերպություն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Վերակառուցման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և </a:t>
            </a:r>
            <a:r>
              <a:rPr lang="en-GB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զարգացման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GB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եվրոպական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GB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բանկը</a:t>
            </a:r>
            <a:endParaRPr lang="hy-AM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y-AM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Գերմանիայի միջազգային համագործակցության ընկերություն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y-AM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ՍԻԳՄԱ</a:t>
            </a: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y-AM" dirty="0" smtClean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i="1" dirty="0" smtClean="0">
                <a:solidFill>
                  <a:srgbClr val="800000"/>
                </a:solidFill>
                <a:latin typeface="GHEA Grapalat" panose="02000506050000020003" pitchFamily="50" charset="0"/>
              </a:rPr>
              <a:t>Քաղաքացիական հասարակության կազմակերպություններ</a:t>
            </a:r>
            <a:endParaRPr lang="en-US" i="1" dirty="0" smtClean="0">
              <a:solidFill>
                <a:srgbClr val="800000"/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y-AM" i="1" dirty="0">
              <a:solidFill>
                <a:srgbClr val="800000"/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y-AM" dirty="0" smtClean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hy-AM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GHEA Grapalat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88" y="123825"/>
            <a:ext cx="12025312" cy="49371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y-AM" sz="2200" b="1" dirty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6․ Հ</a:t>
            </a:r>
            <a:r>
              <a:rPr lang="en-AU" sz="2200" b="1" dirty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ԱՆՐԱՅԻՆ ՀԱՏՎԱԾԻ ՀԱՇՎԱՊԱՀԱԿԱՆ ՀԱՇՎԱՌՈՒՄ</a:t>
            </a:r>
            <a:endParaRPr lang="en-US" sz="2200" b="1" dirty="0">
              <a:solidFill>
                <a:schemeClr val="accent2">
                  <a:lumMod val="75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688" y="550863"/>
            <a:ext cx="12025312" cy="6230937"/>
          </a:xfrm>
        </p:spPr>
        <p:txBody>
          <a:bodyPr rtlCol="0">
            <a:no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800" b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Բաղադրիչ 12</a:t>
            </a:r>
            <a:r>
              <a:rPr lang="en-US" sz="1800" b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.</a:t>
            </a:r>
            <a:r>
              <a:rPr lang="hy-AM" sz="1800" b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    </a:t>
            </a:r>
            <a:r>
              <a:rPr lang="hy-AM" sz="18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Հանրային հատվածի հաշվապահական հաշվառման </a:t>
            </a:r>
            <a:r>
              <a:rPr lang="hy-AM" sz="1800" b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արդյունավետությունը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Խնդիրները</a:t>
            </a:r>
            <a:r>
              <a:rPr lang="hy-AM" sz="18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՝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Հանրային </a:t>
            </a: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հատվածի բոլոր կազմակերպությունների տարեկան հաշվետվություններ </a:t>
            </a: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մշտադիտարկման ենթարկելու անհրաժեշտություն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Ֆին. </a:t>
            </a: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հաշվետվություններ պատրաստող մասնագետների ուսուցում և վերապատրաստում </a:t>
            </a: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իրականացնելու, ինչպես </a:t>
            </a: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նաև </a:t>
            </a: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համապատասխան </a:t>
            </a: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միասնական հաշվապահական ծրագիր մշակել կամ ձեռք բերել </a:t>
            </a: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անհրաժեշտություն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Հանրային </a:t>
            </a: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հատվածի կազմակերպությունների հաշվապահների որակավորման իրականացման </a:t>
            </a: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ընթացակարգեր սահմանելու անհրաժեշտություն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0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Նպատակները</a:t>
            </a:r>
            <a:r>
              <a:rPr lang="hy-AM" sz="18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՝</a:t>
            </a:r>
            <a:endParaRPr lang="en-US" sz="18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</a:t>
            </a: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անրային </a:t>
            </a: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հատվածի կազմակերպությունների տարեկան ֆինանսական հաշվետվությունների որակի </a:t>
            </a: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բարելավում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Ն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ախարարությունների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մակարդակով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միջանկյալ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համախմբված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ֆինանսական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հաշվետվությունների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պատրաստում</a:t>
            </a:r>
            <a:endParaRPr lang="hy-AM" sz="1800" i="1" dirty="0" smtClean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hy-AM" sz="10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Կատարողականի վերջնական արդյունքային ցուցանիշները՝</a:t>
            </a:r>
            <a:endParaRPr lang="en-US" sz="18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Տարեկան ֆինանսական հաշվետվությունները համապարփակ են և ներկայացվում են սահմանված ժամկետներում  </a:t>
            </a:r>
            <a:endParaRPr lang="en-US" sz="18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Նախարարությունների մակարդակով միջանկյալ համախմբված ֆինանսական հաշվետվությունները  պատրաստում են սահմանված մեթոդաբանությանը համապատասխան</a:t>
            </a:r>
            <a:endParaRPr lang="en-US" sz="18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Հանրային հատվածի կազմակերպություններում աշխատում են որակավորում ստացած գլխավոր հաշվապահներ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18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34925"/>
            <a:ext cx="10915650" cy="446088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y-AM" sz="2200" b="1" dirty="0">
                <a:solidFill>
                  <a:schemeClr val="accent2">
                    <a:lumMod val="75000"/>
                  </a:schemeClr>
                </a:solidFill>
              </a:rPr>
              <a:t>7․ ԿՈՐՊՈՐԱՏԻՎ ՀԱՇՎԱՊԱՀԱԿԱՆ ՀԱՇՎԱՌՈՒՄ ԵՎ ԱՈՒԴԻՏ</a:t>
            </a:r>
            <a:endParaRPr lang="en-US" sz="2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592138"/>
            <a:ext cx="11872912" cy="596106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000" b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Բաղադրիչ 13</a:t>
            </a:r>
            <a:r>
              <a:rPr lang="en-US" sz="2000" b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.</a:t>
            </a:r>
            <a:r>
              <a:rPr lang="hy-AM" sz="2000" b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 Կորպորատիվ </a:t>
            </a:r>
            <a:r>
              <a:rPr lang="hy-AM" sz="20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հաշվապահական հաշվառման և աուդիտի գործունեության </a:t>
            </a:r>
            <a:r>
              <a:rPr lang="hy-AM" sz="2000" b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կարգավորում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0" dirty="0">
              <a:solidFill>
                <a:srgbClr val="002060"/>
              </a:solidFill>
              <a:latin typeface="GHEA Grapalat" panose="02000506050000020003" pitchFamily="50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0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Խնդիրները՝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0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hy-AM" sz="20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Հաշվապահական </a:t>
            </a:r>
            <a:r>
              <a:rPr lang="hy-AM" sz="20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հաշվառման և աուդիտորական գործունեության </a:t>
            </a:r>
            <a:r>
              <a:rPr lang="hy-AM" sz="20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ոլոր­տների կարգավորում՝ </a:t>
            </a:r>
            <a:r>
              <a:rPr lang="hy-AM" sz="20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պայմանավորված նոր օրենքների </a:t>
            </a:r>
            <a:r>
              <a:rPr lang="hy-AM" sz="20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ընդունմամբ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hy-AM" sz="20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0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Նպատակը</a:t>
            </a:r>
            <a:r>
              <a:rPr lang="hy-AM" sz="20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՝</a:t>
            </a:r>
            <a:endParaRPr lang="en-US" sz="20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0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</a:t>
            </a:r>
            <a:r>
              <a:rPr lang="hy-AM" sz="20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աշվապահական </a:t>
            </a:r>
            <a:r>
              <a:rPr lang="hy-AM" sz="20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հաշվառման և աուդիտորական գոր­ծու­նեության ոլորտների կարգավորման ու դրանց նկատմամբ վերահսկողության նոր մոդելի ներդնում </a:t>
            </a:r>
            <a:endParaRPr lang="hy-AM" sz="2000" i="1" dirty="0" smtClean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0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0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Կատարողականի </a:t>
            </a:r>
            <a:r>
              <a:rPr lang="hy-AM" sz="20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վերջնական արդյունքային ցուցանիշը՝</a:t>
            </a:r>
            <a:endParaRPr lang="en-US" sz="20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0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Հաշվապահական հաշվառման և աուդիտորական գործունեության նկատմամբ </a:t>
            </a:r>
            <a:r>
              <a:rPr lang="hy-AM" sz="20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ներդրված հանրային </a:t>
            </a:r>
            <a:r>
              <a:rPr lang="hy-AM" sz="20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վերահսկողության համակարգի առկայություն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01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y-AM" sz="2200" b="1" dirty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8. </a:t>
            </a:r>
            <a:r>
              <a:rPr lang="fr-FR" sz="2200" b="1" dirty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ՊԵՏԱԿԱՆ ԿԱԶՄԱԿԵՐՊՈՒԹՅՈՒՆՆԵՐԻ ՖԻՆԱՆՍԱԿԱՆ ԿԱՌԱՎԱՐՈՒՄ ԵՎ ՀՍԿՈՂՈՒԹՅՈՒՆ՝ ՊԵՏԱԿԱՆ ՈՉ ԱՌԵՎՏՐԱՅԻՆ ԿԱԶՄԱԿԵՐՊՈՒԹՅՈՒՆՆԵՐ (ՊՈԱԿ)</a:t>
            </a:r>
            <a:endParaRPr lang="en-US" sz="2200" b="1" dirty="0">
              <a:solidFill>
                <a:schemeClr val="accent2">
                  <a:lumMod val="75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889000"/>
            <a:ext cx="11739563" cy="596741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0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Բաղադրիչ </a:t>
            </a:r>
            <a:r>
              <a:rPr lang="hy-AM" sz="2000" b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14</a:t>
            </a:r>
            <a:r>
              <a:rPr lang="en-US" sz="2000" b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.</a:t>
            </a:r>
            <a:r>
              <a:rPr lang="hy-AM" sz="2000" b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 </a:t>
            </a:r>
            <a:r>
              <a:rPr lang="en-US" sz="2000" b="1" u="sng" dirty="0" err="1">
                <a:solidFill>
                  <a:srgbClr val="002060"/>
                </a:solidFill>
                <a:latin typeface="GHEA Grapalat" panose="02000506050000020003" pitchFamily="50" charset="0"/>
              </a:rPr>
              <a:t>Պետական</a:t>
            </a:r>
            <a:r>
              <a:rPr lang="en-US" sz="20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 </a:t>
            </a:r>
            <a:r>
              <a:rPr lang="en-US" sz="2000" b="1" u="sng" dirty="0" err="1">
                <a:solidFill>
                  <a:srgbClr val="002060"/>
                </a:solidFill>
                <a:latin typeface="GHEA Grapalat" panose="02000506050000020003" pitchFamily="50" charset="0"/>
              </a:rPr>
              <a:t>կազմակերպությունների</a:t>
            </a:r>
            <a:r>
              <a:rPr lang="en-US" sz="20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 </a:t>
            </a:r>
            <a:r>
              <a:rPr lang="en-US" sz="2000" b="1" u="sng" dirty="0" err="1">
                <a:solidFill>
                  <a:srgbClr val="002060"/>
                </a:solidFill>
                <a:latin typeface="GHEA Grapalat" panose="02000506050000020003" pitchFamily="50" charset="0"/>
              </a:rPr>
              <a:t>ֆինանսական</a:t>
            </a:r>
            <a:r>
              <a:rPr lang="en-US" sz="20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 </a:t>
            </a:r>
            <a:r>
              <a:rPr lang="en-US" sz="2000" b="1" u="sng" dirty="0" err="1">
                <a:solidFill>
                  <a:srgbClr val="002060"/>
                </a:solidFill>
                <a:latin typeface="GHEA Grapalat" panose="02000506050000020003" pitchFamily="50" charset="0"/>
              </a:rPr>
              <a:t>կառավարում</a:t>
            </a:r>
            <a:r>
              <a:rPr lang="en-US" sz="20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 և </a:t>
            </a:r>
            <a:r>
              <a:rPr lang="en-US" sz="2000" b="1" u="sng" dirty="0" err="1">
                <a:solidFill>
                  <a:srgbClr val="002060"/>
                </a:solidFill>
                <a:latin typeface="GHEA Grapalat" panose="02000506050000020003" pitchFamily="50" charset="0"/>
              </a:rPr>
              <a:t>հսկողություն</a:t>
            </a:r>
            <a:r>
              <a:rPr lang="hy-AM" sz="20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՝</a:t>
            </a:r>
            <a:r>
              <a:rPr lang="en-US" sz="20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 </a:t>
            </a:r>
            <a:r>
              <a:rPr lang="hy-AM" sz="20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ՊՈԱԿ-ների հաշվետվողականությունը</a:t>
            </a: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0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Խնդիրները՝</a:t>
            </a:r>
            <a:endParaRPr lang="en-US" sz="20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0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ՊՈԱԿ-ների կողմից ներկայացված հաշվետվությունները բավարար չեն դրանց հիման վրա կազմակերպությունների ֆինանսատնտեսական գործունեության արդյունավետ մշտադիտարկում իրականացնելու </a:t>
            </a:r>
            <a:r>
              <a:rPr lang="hy-AM" sz="20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համար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hy-AM" sz="2000" i="1" dirty="0" smtClean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0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Նպատակը</a:t>
            </a:r>
            <a:r>
              <a:rPr lang="hy-AM" sz="20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՝</a:t>
            </a:r>
            <a:endParaRPr lang="hy-AM" sz="2000" i="1" dirty="0">
              <a:solidFill>
                <a:srgbClr val="0070C0"/>
              </a:solidFill>
              <a:latin typeface="GHEA Grapalat" panose="02000506050000020003" pitchFamily="50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0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ՊՈԱԿ-ների </a:t>
            </a:r>
            <a:r>
              <a:rPr lang="hy-AM" sz="20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ֆինանսատնտեսական գործունեության հաշվետվողականության և մոնիտորինգի համակարգի </a:t>
            </a:r>
            <a:r>
              <a:rPr lang="hy-AM" sz="20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բարելավում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0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0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 </a:t>
            </a:r>
            <a:r>
              <a:rPr lang="hy-AM" sz="20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Կատարողականի </a:t>
            </a:r>
            <a:r>
              <a:rPr lang="hy-AM" sz="20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վերջնական արդյունքային ցուցանիշները՝</a:t>
            </a:r>
            <a:endParaRPr lang="en-US" sz="20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0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ՊՈԱԿ-ների ֆինանսատնտեսական գործունեության նկատմամբ արդյունավետ հաշվետվողակա­նության և մշտադիտարկման իրականացում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i="1" dirty="0">
              <a:solidFill>
                <a:srgbClr val="0070C0"/>
              </a:solidFill>
              <a:latin typeface="GHEA Grapalat" panose="02000506050000020003" pitchFamily="50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0"/>
            <a:ext cx="11430000" cy="661988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y-AM" sz="2200" b="1" dirty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9․ ՊԵՏԱԿԱՆ ԳՆՈՒՄՆԵՐ</a:t>
            </a:r>
            <a:endParaRPr lang="en-US" sz="2200" dirty="0">
              <a:solidFill>
                <a:schemeClr val="accent2">
                  <a:lumMod val="75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717550"/>
            <a:ext cx="11918950" cy="5778500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0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Բաղադրիչ </a:t>
            </a:r>
            <a:r>
              <a:rPr lang="hy-AM" sz="2000" b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15</a:t>
            </a:r>
            <a:r>
              <a:rPr lang="en-AU" sz="2000" b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. </a:t>
            </a:r>
            <a:r>
              <a:rPr lang="hy-AM" sz="20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Էլեկտրոնային գնումների համակարգի արդիականացում</a:t>
            </a:r>
            <a:endParaRPr lang="en-US" sz="2000" dirty="0">
              <a:solidFill>
                <a:srgbClr val="002060"/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y-AM" sz="2000" b="1" i="1" dirty="0" smtClean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0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Խնդիրները</a:t>
            </a:r>
            <a:r>
              <a:rPr lang="hy-AM" sz="20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՝</a:t>
            </a:r>
          </a:p>
          <a:p>
            <a:pPr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0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Էլ-գնումների համակարգը չի համապատասխանում ժամանակակից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hy-AM" sz="20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և ՀՀ օրենսդրությամբ սահմանված </a:t>
            </a:r>
            <a:r>
              <a:rPr lang="hy-AM" sz="20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պահանջներին</a:t>
            </a:r>
          </a:p>
          <a:p>
            <a:pPr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hy-AM" sz="2000" i="1" dirty="0" smtClean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0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0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Նպատակը՝</a:t>
            </a:r>
            <a:endParaRPr lang="en-US" sz="20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0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Էլեկտրոնային գնումների համակարգի </a:t>
            </a:r>
            <a:r>
              <a:rPr lang="hy-AM" sz="20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կատարելագործում</a:t>
            </a:r>
          </a:p>
          <a:p>
            <a:pPr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hy-AM" sz="2000" i="1" dirty="0" smtClean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hy-AM" sz="2000" i="1" dirty="0" smtClean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0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Կատարողականի վերջնական արդյունքային ցուցանիշները՝</a:t>
            </a:r>
            <a:endParaRPr lang="en-US" sz="2000" b="1" i="1" dirty="0" smtClean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0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Էլեկտրոնային գնումների համակարգը լիարժեք համապատասխանում է  գնումների մասին ՀՀ օրենսդրությամբ սահմանված ֆունկցիոնալ, իսկ տեխնիկական և անվտանգության առումով ժամանակակից պահանջներին</a:t>
            </a:r>
          </a:p>
          <a:p>
            <a:pPr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0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Ընդլայնվել է համակարգը շահագործող պատվիրատուների շրջանակը, ռիսկային գործարքների վերհանման համար վերլուծություններն իրականացվում են ավտոմատ եղանակով</a:t>
            </a:r>
          </a:p>
          <a:p>
            <a:pPr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hy-AM" sz="2000" i="1" dirty="0" smtClean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y-AM" sz="2000" b="1" i="1" dirty="0" smtClean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0" i="1" dirty="0">
              <a:solidFill>
                <a:srgbClr val="0070C0"/>
              </a:solidFill>
            </a:endParaRPr>
          </a:p>
        </p:txBody>
      </p:sp>
      <p:sp>
        <p:nvSpPr>
          <p:cNvPr id="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500063" y="3983038"/>
            <a:ext cx="10906125" cy="596900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-111125"/>
            <a:ext cx="11430000" cy="661988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y-AM" sz="2200" b="1" dirty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9․ ՊԵՏԱԿԱՆ ԳՆՈՒՄՆԵՐ</a:t>
            </a:r>
            <a:endParaRPr lang="en-US" sz="2200" dirty="0">
              <a:solidFill>
                <a:schemeClr val="accent2">
                  <a:lumMod val="75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500063" y="3983038"/>
            <a:ext cx="10906125" cy="596900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39700" y="3562350"/>
            <a:ext cx="11652250" cy="329565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000" b="1" u="sng" dirty="0" smtClean="0">
                <a:solidFill>
                  <a:srgbClr val="002060"/>
                </a:solidFill>
              </a:rPr>
              <a:t>Բաղադրիչ 17. Գնումների բողոքարկման համակարգ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Խնդիրները՝</a:t>
            </a:r>
            <a:endParaRPr lang="en-US" sz="1800" b="1" i="1" dirty="0" smtClean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Կայացվում են միմյանց հակասող որոշումներ, որի հետևանքով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գնման ընթացակարգերը հայտարարվում են չկայացած</a:t>
            </a: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Նպատակը՝</a:t>
            </a:r>
            <a:endParaRPr lang="en-US" sz="1800" b="1" i="1" dirty="0" smtClean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Ձևավորել գնումների բողոքարկման արդյունավետ և գործունակ համակարգ</a:t>
            </a: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Կատարողականի վերջնական արդյունքային ցուցանիշները	՝</a:t>
            </a:r>
            <a:endParaRPr lang="en-US" sz="1800" b="1" i="1" dirty="0" smtClean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Գործում է գնումների բողոքարկման արդյունավետ և գործունակ համակարգ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8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11" name="Content Placeholder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139700" y="550863"/>
            <a:ext cx="11912600" cy="35829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2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Բաղադրիչ </a:t>
            </a:r>
            <a:r>
              <a:rPr lang="hy-AM" sz="2200" b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16. </a:t>
            </a:r>
            <a:r>
              <a:rPr lang="hy-AM" sz="22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Գնումների </a:t>
            </a:r>
            <a:r>
              <a:rPr lang="hy-AM" sz="2200" b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պլանավորում</a:t>
            </a:r>
          </a:p>
          <a:p>
            <a:pPr marL="0" indent="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Խնդիրները</a:t>
            </a:r>
            <a:r>
              <a:rPr lang="hy-AM" sz="18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՝</a:t>
            </a:r>
            <a:endParaRPr lang="en-US" sz="18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Միևնույն առարկայի ձեռքբերման համար օգտագործվում են տարբեր նախահաշվային գներ</a:t>
            </a:r>
            <a:endParaRPr lang="en-US" sz="18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Մարմինների միանման կարիքներիը բավարարվում են տարբեր բնութագիր ունեցող ապրանքներով</a:t>
            </a:r>
          </a:p>
          <a:p>
            <a:pPr marL="0" indent="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Նպատակը՝</a:t>
            </a:r>
            <a:endParaRPr lang="en-US" sz="1800" b="1" i="1" dirty="0" smtClean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Գնումների պլանավորման համակարգի կատարելագործում</a:t>
            </a:r>
          </a:p>
          <a:p>
            <a:pPr marL="0" indent="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Կատարողականի </a:t>
            </a:r>
            <a:r>
              <a:rPr lang="hy-AM" sz="18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վերջնական արդյունքային ցուցանիշները՝</a:t>
            </a:r>
            <a:endParaRPr lang="en-US" sz="18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Ներդրված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նախահաշվային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գների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որոշման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և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պլանավորման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միասնական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համակարգ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։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Դրա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արդյունքում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տարբեր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մարմինների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գնումներն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իրականացվում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են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հնարավորինս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նորմավորված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և 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միասնականացված</a:t>
            </a:r>
            <a:endParaRPr lang="hy-AM" sz="1800" i="1" dirty="0" smtClean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1900" dirty="0">
              <a:solidFill>
                <a:srgbClr val="0070C0"/>
              </a:solidFill>
              <a:latin typeface="GHEA Grapalat" panose="02000506050000020003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79375"/>
            <a:ext cx="11925300" cy="763588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y-AM" sz="2200" b="1" dirty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10․ ՊԵՏԱԿԱՆ ՆԵՐՔԻՆ ՖԻՆԱՆՍԱԿԱՆ ՀՍԿՈՂՈՒԹՅՈՒՆ ԵՎ ՖԻՆԱՆՍԱԲՅՈՒՋԵՏԱՅԻՆ ՎԵՐԱՀՍԿՈՂՈՒԹՅՈՒՆ</a:t>
            </a:r>
            <a:endParaRPr lang="en-US" sz="2200" b="1" dirty="0">
              <a:solidFill>
                <a:schemeClr val="accent2">
                  <a:lumMod val="75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923925"/>
            <a:ext cx="11717337" cy="5495925"/>
          </a:xfrm>
        </p:spPr>
        <p:txBody>
          <a:bodyPr rtlCol="0">
            <a:noAutofit/>
          </a:bodyPr>
          <a:lstStyle/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hy-AM" sz="2400" b="1" u="sng" dirty="0" smtClean="0">
                <a:solidFill>
                  <a:srgbClr val="002060"/>
                </a:solidFill>
              </a:rPr>
              <a:t>Բաղադրիչ 18․ </a:t>
            </a:r>
            <a:r>
              <a:rPr lang="hy-AM" sz="2400" b="1" u="sng" dirty="0">
                <a:solidFill>
                  <a:srgbClr val="002060"/>
                </a:solidFill>
              </a:rPr>
              <a:t>Ֆինանսական կառավարում և հսկողություն </a:t>
            </a:r>
            <a:r>
              <a:rPr lang="en-US" sz="2400" b="1" u="sng" dirty="0">
                <a:solidFill>
                  <a:srgbClr val="002060"/>
                </a:solidFill>
              </a:rPr>
              <a:t>(</a:t>
            </a:r>
            <a:r>
              <a:rPr lang="hy-AM" sz="2400" b="1" u="sng" dirty="0">
                <a:solidFill>
                  <a:srgbClr val="002060"/>
                </a:solidFill>
              </a:rPr>
              <a:t>ՖԿՀ</a:t>
            </a:r>
            <a:r>
              <a:rPr lang="en-US" sz="2400" b="1" u="sng" dirty="0" smtClean="0">
                <a:solidFill>
                  <a:srgbClr val="002060"/>
                </a:solidFill>
              </a:rPr>
              <a:t>)</a:t>
            </a:r>
            <a:endParaRPr lang="hy-AM" sz="2400" b="1" u="sng" dirty="0" smtClean="0">
              <a:solidFill>
                <a:srgbClr val="002060"/>
              </a:solidFill>
            </a:endParaRPr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hy-AM" sz="2400" u="sng" dirty="0">
              <a:solidFill>
                <a:srgbClr val="002060"/>
              </a:solidFill>
            </a:endParaRPr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hy-AM" sz="24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Խնդիրները</a:t>
            </a:r>
            <a:r>
              <a:rPr lang="hy-AM" sz="24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՝</a:t>
            </a:r>
            <a:endParaRPr lang="en-US" sz="24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y-AM" sz="22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Չկա </a:t>
            </a:r>
            <a:r>
              <a:rPr lang="en-GB" sz="2200" i="1" dirty="0" err="1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ողջամիտ</a:t>
            </a:r>
            <a:r>
              <a:rPr lang="en-GB" sz="22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GB" sz="2200" i="1" dirty="0" err="1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հավաստիացում</a:t>
            </a:r>
            <a:r>
              <a:rPr lang="en-GB" sz="22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GB" sz="2200" i="1" dirty="0" err="1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առ</a:t>
            </a:r>
            <a:r>
              <a:rPr lang="en-GB" sz="22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GB" sz="2200" i="1" dirty="0" err="1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այն</a:t>
            </a:r>
            <a:r>
              <a:rPr lang="en-GB" sz="22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, </a:t>
            </a:r>
            <a:r>
              <a:rPr lang="en-GB" sz="2200" i="1" dirty="0" err="1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որ</a:t>
            </a:r>
            <a:r>
              <a:rPr lang="en-GB" sz="22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GB" sz="2200" i="1" dirty="0" err="1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պետական</a:t>
            </a:r>
            <a:r>
              <a:rPr lang="en-GB" sz="22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GB" sz="2200" i="1" dirty="0" err="1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միջոցներն</a:t>
            </a:r>
            <a:r>
              <a:rPr lang="en-GB" sz="22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GB" sz="2200" i="1" dirty="0" err="1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օգտագործվում</a:t>
            </a:r>
            <a:r>
              <a:rPr lang="en-GB" sz="22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GB" sz="2200" i="1" dirty="0" err="1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են</a:t>
            </a:r>
            <a:r>
              <a:rPr lang="en-GB" sz="22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GB" sz="2200" i="1" dirty="0" err="1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նախատեսված</a:t>
            </a:r>
            <a:r>
              <a:rPr lang="en-GB" sz="22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GB" sz="2200" i="1" dirty="0" err="1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նպատակի</a:t>
            </a:r>
            <a:r>
              <a:rPr lang="en-GB" sz="22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և </a:t>
            </a:r>
            <a:r>
              <a:rPr lang="en-GB" sz="2200" i="1" dirty="0" err="1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խնայողության</a:t>
            </a:r>
            <a:r>
              <a:rPr lang="en-GB" sz="22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, </a:t>
            </a:r>
            <a:r>
              <a:rPr lang="en-GB" sz="2200" i="1" dirty="0" err="1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արդյունավետության</a:t>
            </a:r>
            <a:r>
              <a:rPr lang="en-GB" sz="22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և </a:t>
            </a:r>
            <a:r>
              <a:rPr lang="en-GB" sz="2200" i="1" dirty="0" err="1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օգտավետության</a:t>
            </a:r>
            <a:r>
              <a:rPr lang="en-GB" sz="22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GB" sz="2200" i="1" dirty="0" err="1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սկզբունքների</a:t>
            </a:r>
            <a:r>
              <a:rPr lang="en-GB" sz="22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GB" sz="2200" i="1" dirty="0" err="1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համաձայն</a:t>
            </a:r>
            <a:r>
              <a:rPr lang="en-GB" sz="22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endParaRPr lang="hy-AM" sz="2200" i="1" dirty="0" smtClean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y-AM" sz="22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Չկա ՖԿՀ առնչվող բոլոր խնդիրները համատեղող մեկ ընդհանուր օրենսդրություն</a:t>
            </a:r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hy-AM" sz="1800" i="1" dirty="0">
              <a:solidFill>
                <a:srgbClr val="0070C0"/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hy-AM" sz="24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Նպատակը՝</a:t>
            </a:r>
            <a:endParaRPr lang="en-US" sz="24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y-AM" sz="22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Ֆինանսական կառավարման և հսկողության համակարգի ներդրում </a:t>
            </a:r>
            <a:endParaRPr lang="hy-AM" sz="2200" i="1" dirty="0" smtClean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endParaRPr lang="en-US" sz="2000" i="1" dirty="0">
              <a:solidFill>
                <a:srgbClr val="0070C0"/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hy-AM" sz="24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Կատարողականի վերջնական արդյունքային ցուցանիշները՝</a:t>
            </a:r>
            <a:endParaRPr lang="en-US" sz="24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y-AM" sz="22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ՖԿՀ համակարգը  </a:t>
            </a:r>
            <a:r>
              <a:rPr lang="hy-AM" sz="22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ներդրված </a:t>
            </a:r>
            <a:r>
              <a:rPr lang="hy-AM" sz="22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է բոլոր պետական մարմիններում</a:t>
            </a:r>
            <a:endParaRPr lang="en-US" sz="2200" i="1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y-AM" sz="2200" i="1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Կառավարչական հաշվետվողականության սկզբունքը ներդրված է բոլոր պետական </a:t>
            </a:r>
            <a:r>
              <a:rPr lang="hy-AM" sz="2200" i="1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մարմիններում</a:t>
            </a:r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hy-AM" sz="2000" i="1" dirty="0">
              <a:solidFill>
                <a:srgbClr val="0070C0"/>
              </a:solidFill>
              <a:latin typeface="GHEA Grapalat" panose="02000506050000020003" pitchFamily="50" charset="0"/>
            </a:endParaRPr>
          </a:p>
        </p:txBody>
      </p:sp>
      <p:sp>
        <p:nvSpPr>
          <p:cNvPr id="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179388" y="3281363"/>
            <a:ext cx="11306175" cy="520700"/>
          </a:xfrm>
          <a:prstGeom prst="rect">
            <a:avLst/>
          </a:prstGeom>
        </p:spPr>
        <p:txBody>
          <a:bodyPr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/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09563" y="836613"/>
            <a:ext cx="11882437" cy="5649912"/>
          </a:xfrm>
        </p:spPr>
        <p:txBody>
          <a:bodyPr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hy-AM" sz="2000" b="1" u="sng" dirty="0" smtClean="0">
                <a:solidFill>
                  <a:srgbClr val="002060"/>
                </a:solidFill>
              </a:rPr>
              <a:t>Բաղադրիչ 19.  </a:t>
            </a:r>
            <a:r>
              <a:rPr lang="hy-AM" sz="2000" b="1" u="sng" dirty="0">
                <a:solidFill>
                  <a:srgbClr val="002060"/>
                </a:solidFill>
              </a:rPr>
              <a:t>Հանրային հատվածի ներքին աուդիտ </a:t>
            </a:r>
            <a:r>
              <a:rPr lang="en-US" sz="2000" b="1" u="sng" dirty="0">
                <a:solidFill>
                  <a:srgbClr val="002060"/>
                </a:solidFill>
              </a:rPr>
              <a:t>(</a:t>
            </a:r>
            <a:r>
              <a:rPr lang="hy-AM" sz="2000" b="1" u="sng" dirty="0">
                <a:solidFill>
                  <a:srgbClr val="002060"/>
                </a:solidFill>
              </a:rPr>
              <a:t>ՆԱ</a:t>
            </a:r>
            <a:r>
              <a:rPr lang="en-US" sz="2000" b="1" u="sng" dirty="0" smtClean="0">
                <a:solidFill>
                  <a:srgbClr val="002060"/>
                </a:solidFill>
              </a:rPr>
              <a:t>)</a:t>
            </a:r>
            <a:endParaRPr lang="hy-AM" sz="2000" b="1" u="sng" dirty="0" smtClean="0">
              <a:solidFill>
                <a:srgbClr val="002060"/>
              </a:solidFill>
            </a:endParaRPr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en-US" sz="2000" u="sng" dirty="0"/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hy-AM" sz="20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Խնդիրները</a:t>
            </a:r>
            <a:r>
              <a:rPr lang="en-US" sz="20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`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y-AM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ՆԱ </a:t>
            </a:r>
            <a:r>
              <a:rPr lang="hy-AM" sz="20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չի </a:t>
            </a:r>
            <a:r>
              <a:rPr lang="hy-AM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ենթարկվել արտաքին </a:t>
            </a:r>
            <a:r>
              <a:rPr lang="hy-AM" sz="20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գնահատման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y-AM" sz="20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Հետին պլան է մղվել կատարողականի աուդիտը 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endParaRPr lang="en-US" sz="2000" i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hy-AM" sz="20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Նպատակը</a:t>
            </a:r>
            <a:r>
              <a:rPr lang="en-US" sz="20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`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ՀՀ հանրային </a:t>
            </a:r>
            <a:r>
              <a:rPr lang="en-US" sz="2000" i="1" dirty="0" err="1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հատվածի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2000" i="1" dirty="0" err="1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ներքին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2000" i="1" dirty="0" err="1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աուդիտի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2000" i="1" dirty="0" err="1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գործառույթի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2000" i="1" dirty="0" err="1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արդյունավետության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2000" i="1" dirty="0" err="1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բարձրացում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endParaRPr lang="hy-AM" sz="2000" i="1" dirty="0" smtClean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endParaRPr lang="hy-AM" sz="2000" i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y-AM" sz="20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Կատարողականի </a:t>
            </a:r>
            <a:r>
              <a:rPr lang="hy-AM" sz="20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վերջնական արդյունքային ցուցանիշները</a:t>
            </a:r>
            <a:r>
              <a:rPr lang="en-US" sz="20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`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y-AM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ՀՀ հանրային հատվածի կազմակերպություններում </a:t>
            </a:r>
            <a:r>
              <a:rPr lang="hy-AM" sz="20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ՆԱ որակի </a:t>
            </a:r>
            <a:r>
              <a:rPr lang="hy-AM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արտաքին գնահատման իրականացում</a:t>
            </a:r>
            <a:endParaRPr lang="en-US" sz="2000" i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y-AM" sz="20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Ներքին </a:t>
            </a:r>
            <a:r>
              <a:rPr lang="hy-AM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աուդիտի և արտաքին աուդիտի համագործակցության ապահովում </a:t>
            </a:r>
            <a:endParaRPr lang="en-US" sz="2000" i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y-AM" sz="20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Ներքին </a:t>
            </a:r>
            <a:r>
              <a:rPr lang="hy-AM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աուդիտի տարեկան ծրագրերի 30%-ը կազմում է կատարողականի աուդիտը</a:t>
            </a:r>
            <a:endParaRPr lang="en-US" sz="2000" i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ՀՀ հանրային </a:t>
            </a:r>
            <a:r>
              <a:rPr lang="en-US" sz="2000" i="1" dirty="0" err="1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հատվածի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2000" i="1" dirty="0" err="1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ներքին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2000" i="1" dirty="0" err="1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աուդիտորների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2000" i="1" dirty="0" err="1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մասնագիտական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2000" i="1" dirty="0" err="1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գիտելիքների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և </a:t>
            </a:r>
            <a:r>
              <a:rPr lang="en-US" sz="2000" i="1" dirty="0" err="1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կարողությունների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2000" i="1" dirty="0" err="1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զարգացման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2000" i="1" dirty="0" err="1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ապահովում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endParaRPr lang="hy-AM" sz="2000" i="1" dirty="0" smtClean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71438"/>
            <a:ext cx="10515600" cy="76517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y-AM" sz="2200" b="1" dirty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10․ ՊԵՏԱԿԱՆ ՆԵՐՔԻՆ ՖԻՆԱՆՍԱԿԱՆ ՀՍԿՈՂՈՒԹՅՈՒՆ ԵՎ ՖԻՆԱՆՍԱԲՅՈՒՋԵՏԱՅԻՆ ՎԵՐԱՀՍԿՈՂՈՒԹՅՈՒՆ</a:t>
            </a:r>
            <a:endParaRPr lang="en-US" sz="2200" b="1" dirty="0">
              <a:solidFill>
                <a:schemeClr val="accent2">
                  <a:lumMod val="75000"/>
                </a:schemeClr>
              </a:solidFill>
              <a:latin typeface="GHEA Grapalat" panose="02000506050000020003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65163"/>
            <a:ext cx="11906250" cy="2411412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800" b="1" u="sng" dirty="0">
                <a:solidFill>
                  <a:srgbClr val="002060"/>
                </a:solidFill>
              </a:rPr>
              <a:t>Բաղադրիչ </a:t>
            </a:r>
            <a:r>
              <a:rPr lang="hy-AM" sz="1800" b="1" u="sng" dirty="0" smtClean="0">
                <a:solidFill>
                  <a:srgbClr val="002060"/>
                </a:solidFill>
              </a:rPr>
              <a:t>20. </a:t>
            </a:r>
            <a:r>
              <a:rPr lang="hy-AM" sz="1800" b="1" u="sng" dirty="0">
                <a:solidFill>
                  <a:srgbClr val="002060"/>
                </a:solidFill>
              </a:rPr>
              <a:t>Կենտրոնացված ներդաշնակեցման միավոր (ԿՆՄ)</a:t>
            </a:r>
            <a:endParaRPr lang="en-US" sz="1800" dirty="0"/>
          </a:p>
          <a:p>
            <a:pPr marL="0" indent="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Խնդիրները</a:t>
            </a:r>
            <a:r>
              <a:rPr lang="hy-AM" sz="18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՝</a:t>
            </a:r>
            <a:endParaRPr lang="en-US" sz="18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ՖԿՀ համակարգի ներդրման և ՆԱ զարգացման համար ոչ բավարար մարդկային </a:t>
            </a:r>
            <a:r>
              <a:rPr lang="hy-AM" sz="18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ռեսուրսներ</a:t>
            </a:r>
          </a:p>
          <a:p>
            <a:pPr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1000" i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Նպատակը՝</a:t>
            </a:r>
            <a:endParaRPr lang="en-US" sz="1800" b="1" i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ԿՆՄ-ի կարողությունների զարգացում </a:t>
            </a:r>
            <a:endParaRPr lang="hy-AM" sz="1800" i="1" dirty="0" smtClean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1000" i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Կատարողականի վերջնական արդյունքային ցուցանիշները՝</a:t>
            </a:r>
            <a:endParaRPr lang="en-US" sz="18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ԿՆՄ </a:t>
            </a:r>
            <a:r>
              <a:rPr lang="en-US" sz="1800" i="1" dirty="0" err="1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անձնակազմի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կարողությունները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բավարար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են </a:t>
            </a:r>
            <a:r>
              <a:rPr lang="en-US" sz="1800" i="1" dirty="0" err="1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սահմանված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գործառույթներն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իրականացնելու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1800" i="1" dirty="0" err="1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համար</a:t>
            </a:r>
            <a:endParaRPr lang="hy-AM" sz="1800" i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404813" y="2906713"/>
            <a:ext cx="11326812" cy="387350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0" y="2622550"/>
            <a:ext cx="12368213" cy="4435475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8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Բաղադրիչ </a:t>
            </a:r>
            <a:r>
              <a:rPr lang="hy-AM" sz="1800" b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21. </a:t>
            </a:r>
            <a:r>
              <a:rPr lang="hy-AM" sz="18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Ֆինանսաբյուջետային վերահսկողություն (ՖԲՎ)</a:t>
            </a:r>
            <a:endParaRPr lang="en-US" sz="1800" dirty="0"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Խնդիրները</a:t>
            </a:r>
            <a:r>
              <a:rPr lang="hy-AM" sz="18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՝</a:t>
            </a:r>
            <a:endParaRPr lang="en-US" sz="18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Չկա ՖԲՎ զարգացման </a:t>
            </a:r>
            <a:r>
              <a:rPr lang="hy-AM" sz="18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ծրագիր՝ ռազմավարություն, ուրվագծված չեն զարգացման ուղղությունները</a:t>
            </a:r>
            <a:endParaRPr lang="en-US" sz="1800" i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Չկա ռիսկերի կառավարման համակարգ</a:t>
            </a:r>
            <a:endParaRPr lang="en-US" sz="1800" i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Վերլուծական մեխանիզմների և տեղեկատվական շտեմարանների </a:t>
            </a:r>
            <a:r>
              <a:rPr lang="hy-AM" sz="18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բացակայություն</a:t>
            </a:r>
          </a:p>
          <a:p>
            <a:pPr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1800" i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Նպատակը՝</a:t>
            </a:r>
            <a:endParaRPr lang="en-US" sz="18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Ֆինանսաբյուջետային վերահսկողության գործառույթի արդյունավետության </a:t>
            </a:r>
            <a:r>
              <a:rPr lang="hy-AM" sz="18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բարձրացում</a:t>
            </a:r>
          </a:p>
          <a:p>
            <a:pPr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1800" i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Կատարողականի վերջնական արդյունքային ցուցանիշները՝</a:t>
            </a:r>
            <a:endParaRPr lang="en-US" sz="18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ՖԲՎ ոլորտի մասնագետների վերլուծական կարողությունների </a:t>
            </a:r>
            <a:r>
              <a:rPr lang="hy-AM" sz="18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ուժեղացում</a:t>
            </a:r>
            <a:endParaRPr lang="en-US" sz="1800" i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Ստուգման </a:t>
            </a:r>
            <a:r>
              <a:rPr lang="hy-AM" sz="18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գործընթացի արդյունավետության </a:t>
            </a:r>
            <a:r>
              <a:rPr lang="hy-AM" sz="18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բարձրացում</a:t>
            </a:r>
            <a:endParaRPr lang="en-US" sz="1800" i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Վերահսկողության արդյունքների իրացման արդյունավետ </a:t>
            </a:r>
            <a:r>
              <a:rPr lang="hy-AM" sz="18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մեխանիզմներ</a:t>
            </a:r>
            <a:endParaRPr lang="hy-AM" sz="1800" i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3338"/>
            <a:ext cx="11382375" cy="61595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y-AM" sz="2200" b="1" dirty="0">
                <a:solidFill>
                  <a:schemeClr val="accent2">
                    <a:lumMod val="75000"/>
                  </a:schemeClr>
                </a:solidFill>
              </a:rPr>
              <a:t>10․ ՊԵՏԱԿԱՆ ՆԵՐՔԻՆ ՖԻՆԱՆՍԱԿԱՆ ՀՍԿՈՂՈՒԹՅՈՒՆ ԵՎ ՖԻՆԱՆՍԱԲՅՈՒՋԵՏԱՅԻՆ ՎԵՐԱՀՍԿՈՂՈՒԹՅՈՒՆ</a:t>
            </a:r>
            <a:endParaRPr lang="en-US" sz="2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38" y="71438"/>
            <a:ext cx="11525250" cy="56832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y-AM" sz="2200" b="1" dirty="0">
                <a:solidFill>
                  <a:schemeClr val="accent2">
                    <a:lumMod val="75000"/>
                  </a:schemeClr>
                </a:solidFill>
              </a:rPr>
              <a:t>11․ ՀԱՆՐԱՅԻՆ ԱԿՏԻՎՆԵՐԻ ԵՎ ՀԱՆՐԱՅԻՆ ՆԵՐԴՐՈՒՄՆԵՐԻ </a:t>
            </a:r>
            <a:r>
              <a:rPr lang="hy-AM" sz="2200" b="1" dirty="0" smtClean="0">
                <a:solidFill>
                  <a:schemeClr val="accent2">
                    <a:lumMod val="75000"/>
                  </a:schemeClr>
                </a:solidFill>
              </a:rPr>
              <a:t>ԿԱՌԱՎԱՐՈՒՄ</a:t>
            </a:r>
            <a:endParaRPr lang="en-US" sz="2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738188"/>
            <a:ext cx="12052300" cy="5529262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000" b="1" u="sng" dirty="0" smtClean="0">
                <a:solidFill>
                  <a:srgbClr val="002060"/>
                </a:solidFill>
              </a:rPr>
              <a:t>Բաղադրիչ 22. </a:t>
            </a:r>
            <a:r>
              <a:rPr lang="hy-AM" sz="2000" b="1" u="sng" dirty="0">
                <a:solidFill>
                  <a:srgbClr val="002060"/>
                </a:solidFill>
              </a:rPr>
              <a:t>Հանրային ակտիվների կառավարում</a:t>
            </a:r>
            <a:endParaRPr lang="en-US" sz="2000" u="sng" dirty="0">
              <a:solidFill>
                <a:srgbClr val="00206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0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Խնդիրները՝</a:t>
            </a:r>
            <a:endParaRPr lang="en-US" sz="20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0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Չկա հանրային ակտիվների հաշվառման և կառավարման միասնական համակարգ և մեթոդաբանություն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000" i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0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Նպատակը՝</a:t>
            </a:r>
            <a:endParaRPr lang="en-US" sz="20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Պետական ծախսերի ֆինանսական հաշվետվողականության ապահովման նպատակով հանրային ակտիվների և դրանց օգտագործման </a:t>
            </a:r>
            <a:r>
              <a:rPr lang="hy-AM" sz="20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հաշվառում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000" i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0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Կատարողականի վերջնական արդյունքային ցուցանիշները՝</a:t>
            </a:r>
            <a:endParaRPr lang="en-US" sz="20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Հանրային ակտիվների և դրանց օգտագործման հաշվառման օրենսդրական հիմքերի ստեղծում</a:t>
            </a:r>
            <a:endParaRPr lang="en-US" sz="2000" i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Հանրային ակտիվների արդյունավետ </a:t>
            </a:r>
            <a:r>
              <a:rPr lang="hy-AM" sz="20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կառավարում</a:t>
            </a:r>
            <a:endParaRPr lang="hy-AM" sz="2000" i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75" y="715963"/>
            <a:ext cx="12001500" cy="5989637"/>
          </a:xfrm>
        </p:spPr>
        <p:txBody>
          <a:bodyPr rtlCol="0">
            <a:no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8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Բաղադրիչ </a:t>
            </a:r>
            <a:r>
              <a:rPr lang="hy-AM" sz="1800" b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23.  </a:t>
            </a:r>
            <a:r>
              <a:rPr lang="hy-AM" sz="18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Հանրային ներդրումների կառավարում (ՀՆԿ</a:t>
            </a:r>
            <a:r>
              <a:rPr lang="hy-AM" sz="1800" b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800" dirty="0">
              <a:solidFill>
                <a:srgbClr val="002060"/>
              </a:solidFill>
              <a:latin typeface="GHEA Grapalat" panose="02000506050000020003" pitchFamily="50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Խնդիրները</a:t>
            </a:r>
            <a:r>
              <a:rPr lang="hy-AM" sz="18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՝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Պետական </a:t>
            </a:r>
            <a:r>
              <a:rPr lang="hy-AM" sz="18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ներդրումային միջոցների առավել նպատակային </a:t>
            </a:r>
            <a:r>
              <a:rPr lang="hy-AM" sz="18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օգտագործման </a:t>
            </a:r>
            <a:r>
              <a:rPr lang="hy-AM" sz="18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ու պետական ներդրումային ծրագրերի արդյունքների բարելավման </a:t>
            </a:r>
            <a:r>
              <a:rPr lang="hy-AM" sz="18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ապահովում</a:t>
            </a:r>
            <a:endParaRPr lang="hy-AM" sz="1800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Կապիտալ </a:t>
            </a:r>
            <a:r>
              <a:rPr lang="hy-AM" sz="18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ներդրումների ծրագրերի բյուջեն թույլ է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(</a:t>
            </a:r>
            <a:r>
              <a:rPr lang="hy-AM" sz="18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ՍԻԳՄԱ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)</a:t>
            </a:r>
            <a:endParaRPr lang="hy-AM" sz="1800" dirty="0" smtClean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hy-AM" sz="1800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Նպատակները՝</a:t>
            </a:r>
            <a:endParaRPr lang="en-US" sz="18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Հ</a:t>
            </a:r>
            <a:r>
              <a:rPr lang="hy-AM" sz="18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անրային </a:t>
            </a:r>
            <a:r>
              <a:rPr lang="hy-AM" sz="18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ներդրումային ծրագրերի </a:t>
            </a:r>
            <a:r>
              <a:rPr lang="hy-AM" sz="18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ընտրության </a:t>
            </a:r>
            <a:r>
              <a:rPr lang="hy-AM" sz="18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օրենսդրական հիմքերի սահմանում</a:t>
            </a:r>
            <a:endParaRPr lang="en-US" sz="1800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Ծ</a:t>
            </a:r>
            <a:r>
              <a:rPr lang="hy-AM" sz="18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րագրի </a:t>
            </a:r>
            <a:r>
              <a:rPr lang="hy-AM" sz="18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ընտրության ստանդարտ չափանիշների հիման վրա խոշոր ներդրումային ծրագրերի  առաջնահերթությունների սահմանում</a:t>
            </a:r>
            <a:endParaRPr lang="en-US" sz="1800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Հ</a:t>
            </a:r>
            <a:r>
              <a:rPr lang="hy-AM" sz="18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իմնական </a:t>
            </a:r>
            <a:r>
              <a:rPr lang="hy-AM" sz="18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ներդրումների ընդհանուր կապիտալ և ընթացիկ ծախսերի կանխատեսումումների արտացոլում </a:t>
            </a:r>
            <a:r>
              <a:rPr lang="hy-AM" sz="18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բյուջեում/ՄԺԾԾ-ում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1800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18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Կատարողականի </a:t>
            </a:r>
            <a:r>
              <a:rPr lang="hy-AM" sz="18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վերջնական արդյունքային ցուցանիշները՝</a:t>
            </a:r>
            <a:endParaRPr lang="en-US" sz="18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Խ</a:t>
            </a:r>
            <a:r>
              <a:rPr lang="hy-AM" sz="18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ոշոր </a:t>
            </a:r>
            <a:r>
              <a:rPr lang="hy-AM" sz="18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ներդրումային ծրագրերի ներգրավումը առաջնահերթություն </a:t>
            </a:r>
            <a:r>
              <a:rPr lang="hy-AM" sz="18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է</a:t>
            </a:r>
            <a:endParaRPr lang="en-US" sz="1800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Բյուջեն </a:t>
            </a:r>
            <a:r>
              <a:rPr lang="hy-AM" sz="18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արտացոլում է հիմնական ներդրումների ընդհանուր կապիտալ ծախսերի </a:t>
            </a:r>
            <a:r>
              <a:rPr lang="hy-AM" sz="18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կանխատեսումը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Բյուջեն արտացոլում </a:t>
            </a:r>
            <a:r>
              <a:rPr lang="hy-AM" sz="18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է </a:t>
            </a:r>
            <a:r>
              <a:rPr lang="hy-AM" sz="18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հետագա երեք տարիների ընթացքում կապիտալ և ընթացիկ/պարբերական ծախսերի </a:t>
            </a:r>
            <a:r>
              <a:rPr lang="hy-AM" sz="18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հաշվարկները</a:t>
            </a:r>
            <a:endParaRPr lang="en-US" sz="1800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Տարեկան </a:t>
            </a:r>
            <a:r>
              <a:rPr lang="hy-AM" sz="18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կտրվածքով հրապարակվում է խոշոր ներդրումային ծրագրերի </a:t>
            </a:r>
            <a:r>
              <a:rPr lang="hy-AM" sz="18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իրականացումը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18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Խոշոր </a:t>
            </a:r>
            <a:r>
              <a:rPr lang="hy-AM" sz="18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ներդրումային նախագծերի իրականացման առաջընթացի ընդհանուր ծավալը վերահսկվում է Կառավարության </a:t>
            </a:r>
            <a:r>
              <a:rPr lang="hy-AM" sz="18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կողմից</a:t>
            </a:r>
            <a:endParaRPr lang="en-US" sz="1800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800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800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5763" y="53975"/>
            <a:ext cx="11582400" cy="661988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y-AM" sz="2200" b="1" dirty="0">
                <a:solidFill>
                  <a:schemeClr val="accent2">
                    <a:lumMod val="75000"/>
                  </a:schemeClr>
                </a:solidFill>
              </a:rPr>
              <a:t>11․ ՀԱՆՐԱՅԻՆ ԱԿՏԻՎՆԵՐԻ ԵՎ ՀԱՆՐԱՅԻՆ ՆԵՐԴՐՈՒՄՆԵՐԻ </a:t>
            </a:r>
            <a:r>
              <a:rPr lang="hy-AM" sz="2200" b="1" dirty="0" smtClean="0">
                <a:solidFill>
                  <a:schemeClr val="accent2">
                    <a:lumMod val="75000"/>
                  </a:schemeClr>
                </a:solidFill>
              </a:rPr>
              <a:t>ԿԱՌԱՎԱՐՈՒՄ</a:t>
            </a:r>
            <a:endParaRPr lang="en-US" sz="2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90538" y="0"/>
            <a:ext cx="11310937" cy="1127125"/>
          </a:xfrm>
        </p:spPr>
        <p:txBody>
          <a:bodyPr/>
          <a:lstStyle/>
          <a:p>
            <a:pPr algn="ctr"/>
            <a:r>
              <a:rPr lang="hy-AM" sz="2600" b="1" smtClean="0">
                <a:solidFill>
                  <a:srgbClr val="800000"/>
                </a:solidFill>
                <a:latin typeface="GHEA Grapalat"/>
              </a:rPr>
              <a:t>ՌԱԶՄԱՎԱՐՈՒԹՅԱՆ ՀԻՄՔՈՒՄ ԴՐՎԱԾ ՀԻՄՆԱԿԱՆ ՓԱՍՏԱԹՂԹԵՐԸ</a:t>
            </a:r>
            <a:endParaRPr lang="en-US" sz="2600" b="1" smtClean="0">
              <a:solidFill>
                <a:srgbClr val="800000"/>
              </a:solidFill>
              <a:latin typeface="GHEA Grapalat"/>
            </a:endParaRP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490538" y="1255713"/>
            <a:ext cx="11560175" cy="5602287"/>
          </a:xfrm>
        </p:spPr>
        <p:txBody>
          <a:bodyPr rtlCol="0"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y-AM" sz="2200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Հայաստանի Հանրապետության կառավարության </a:t>
            </a:r>
            <a:r>
              <a:rPr lang="hy-AM" sz="2200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ծրագիր</a:t>
            </a: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200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y-AM" sz="2200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Հայաստանի Հանրապետությունում իրականացված Պետական ծախսերի և ֆինանսական հաշվետվողականության (ՊԾՖՀ-PEFA) գնահատման 2013 թվականի </a:t>
            </a:r>
            <a:r>
              <a:rPr lang="hy-AM" sz="2200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հաշվետվություն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hy-AM" sz="2200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y-AM" sz="2200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«</a:t>
            </a:r>
            <a:r>
              <a:rPr lang="hy-AM" sz="2200" dirty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Հայաստանի հանրային կառավարման ոլորտի վերաբերյալ ելակետային գնահատման զեկույց» ՍԻԳՄԱ, 2019թ․ </a:t>
            </a:r>
            <a:r>
              <a:rPr lang="hy-AM" sz="2200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մարտ</a:t>
            </a:r>
            <a:endParaRPr lang="hy-AM" sz="2200" dirty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hy-AM" sz="2200" dirty="0" smtClean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y-AM" sz="2200" dirty="0" smtClean="0">
                <a:solidFill>
                  <a:schemeClr val="accent5">
                    <a:lumMod val="50000"/>
                  </a:schemeClr>
                </a:solidFill>
                <a:latin typeface="GHEA Grapalat" panose="02000506050000020003" pitchFamily="50" charset="0"/>
              </a:rPr>
              <a:t>«Հայաստանի Հանրապետությունում Հանրային ներդրումների կառավարման գնահատումը։ Տեխնիկական օժանդակության հաշվետվություն» Արժույթի միջազգային հիմնադրամ (ԱՄՀ) №19/33, 2019թ․ հունվար</a:t>
            </a: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y-AM" sz="2200" dirty="0" smtClean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-84138"/>
            <a:ext cx="11555413" cy="1017588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y-AM" sz="2400" b="1" dirty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12․ </a:t>
            </a:r>
            <a:r>
              <a:rPr lang="hy-AM" sz="2400" b="1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ՏԻՄ-ԵՐՈՒՄ </a:t>
            </a:r>
            <a:r>
              <a:rPr lang="hy-AM" sz="2400" b="1" smtClean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ՖԻՆԱՆՍԱԿԱՆ </a:t>
            </a:r>
            <a:r>
              <a:rPr lang="hy-AM" sz="2400" b="1" dirty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ԿԱՌԱՎԱՐՈՒՄ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638" y="795338"/>
            <a:ext cx="12044362" cy="5853112"/>
          </a:xfrm>
        </p:spPr>
        <p:txBody>
          <a:bodyPr rtlCol="0">
            <a:noAutofit/>
          </a:bodyPr>
          <a:lstStyle/>
          <a:p>
            <a:pPr marL="0" indent="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hy-AM" sz="2400" b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Բաղադրիչ 24. </a:t>
            </a:r>
            <a:r>
              <a:rPr lang="hy-AM" sz="24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ՏԻՄ-երում </a:t>
            </a:r>
            <a:r>
              <a:rPr lang="hy-AM" sz="2400" b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ֆինանսական </a:t>
            </a:r>
            <a:r>
              <a:rPr lang="hy-AM" sz="24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կառավարման </a:t>
            </a:r>
            <a:r>
              <a:rPr lang="hy-AM" sz="2400" b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արդյունավետությունը</a:t>
            </a:r>
            <a:endParaRPr lang="hy-AM" sz="2400" dirty="0">
              <a:solidFill>
                <a:srgbClr val="002060"/>
              </a:solidFill>
              <a:latin typeface="GHEA Grapalat" panose="02000506050000020003" pitchFamily="50" charset="0"/>
            </a:endParaRPr>
          </a:p>
          <a:p>
            <a:pPr marL="0" indent="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hy-AM" sz="24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Խնդիրները՝</a:t>
            </a:r>
          </a:p>
          <a:p>
            <a:pPr fontAlgn="auto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4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Անհրաժեշտ է բարելավել կառավարության </a:t>
            </a:r>
            <a:r>
              <a:rPr lang="hy-AM" sz="24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և պետական մարմինների ֆինանսական կառավարման </a:t>
            </a:r>
            <a:r>
              <a:rPr lang="hy-AM" sz="24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համակարգը</a:t>
            </a:r>
          </a:p>
          <a:p>
            <a:pPr fontAlgn="auto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4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ՏԻՄ-երի </a:t>
            </a:r>
            <a:r>
              <a:rPr lang="hy-AM" sz="24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բյուջեների կազմման, կատարման և եռամսյակային ու տարեկան հաշվետվությունների գործընթացները հետագա կանոնակարգման կարիք </a:t>
            </a:r>
            <a:r>
              <a:rPr lang="hy-AM" sz="24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ունեն</a:t>
            </a:r>
          </a:p>
          <a:p>
            <a:pPr fontAlgn="auto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400" i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4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Նպատակը՝</a:t>
            </a:r>
            <a:endParaRPr lang="en-US" sz="24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4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ՏԻՄ-երում ՀՖԿ կարողությունների բարելավում և արդյունավետության </a:t>
            </a:r>
            <a:r>
              <a:rPr lang="hy-AM" sz="24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բարձրացում</a:t>
            </a:r>
          </a:p>
          <a:p>
            <a:pPr fontAlgn="auto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400" i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4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Կատարողականի վերջնական արդյունքային ցուցանիշները՝</a:t>
            </a:r>
            <a:endParaRPr lang="en-US" sz="24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4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ՏԻՄ-երի </a:t>
            </a:r>
            <a:r>
              <a:rPr lang="hy-AM" sz="24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բյուջետային գործընթացի թափանցիկության բարելավում և այդ գործընթացներին քաղաքացիների մասնակցություն խթանում</a:t>
            </a:r>
          </a:p>
          <a:p>
            <a:pPr fontAlgn="auto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400" i="1" dirty="0">
              <a:solidFill>
                <a:srgbClr val="0070C0"/>
              </a:solidFill>
              <a:latin typeface="GHEA Grapalat" panose="02000506050000020003" pitchFamily="50" charset="0"/>
            </a:endParaRPr>
          </a:p>
          <a:p>
            <a:pPr marL="0" indent="0" fontAlgn="auto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i="1" dirty="0">
              <a:latin typeface="GHEA Grapalat" panose="02000506050000020003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8" y="-14288"/>
            <a:ext cx="10515600" cy="7540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y-AM" sz="2200" b="1" dirty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13․ ԱՐՏԱՔԻՆ ՎԵՐԱՀՍԿՈՂՈՒԹՅՈՒՆ ԵՎ ԱՈՒԴԻՏ</a:t>
            </a:r>
            <a:endParaRPr lang="en-US" sz="2200" b="1" dirty="0">
              <a:solidFill>
                <a:schemeClr val="accent2">
                  <a:lumMod val="75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75" y="739775"/>
            <a:ext cx="12036425" cy="6118225"/>
          </a:xfrm>
        </p:spPr>
        <p:txBody>
          <a:bodyPr rtlCol="0">
            <a:noAutofit/>
          </a:bodyPr>
          <a:lstStyle/>
          <a:p>
            <a:pPr marL="0" indent="0" fontAlgn="auto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000" b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Բաղադրիչ 25. </a:t>
            </a:r>
            <a:r>
              <a:rPr lang="hy-AM" sz="20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ԱԺ կողմից ֆինանսավարկային և բյուջետային ոլորտի վերահսկողություն</a:t>
            </a:r>
          </a:p>
          <a:p>
            <a:pPr marL="0" indent="0" fontAlgn="auto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0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Խնդիրները՝</a:t>
            </a:r>
          </a:p>
          <a:p>
            <a:pPr fontAlgn="auto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ԱԺ ֆինանսավարկային և բյուջետային հանձնաժողովի կազմում ստեղծվել է հաշվեքննության և աուդիտի հարցերի ենթահանձնաժողով, որը պետք է դառնա ՀՊ-ի հետ համագործակցության հարթակ։ Հանձնաժողովի և ենթահանձնաժողովի անդամները և համապատասխան աշխատակիցները կարողությունների բարելավման կարիք </a:t>
            </a:r>
            <a:r>
              <a:rPr lang="hy-AM" sz="20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ունեն</a:t>
            </a:r>
          </a:p>
          <a:p>
            <a:pPr fontAlgn="auto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hy-AM" sz="2000" i="1" dirty="0">
              <a:solidFill>
                <a:srgbClr val="0070C0"/>
              </a:solidFill>
              <a:latin typeface="GHEA Grapalat" panose="02000506050000020003" pitchFamily="50" charset="0"/>
            </a:endParaRPr>
          </a:p>
          <a:p>
            <a:pPr marL="0" indent="0" fontAlgn="auto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0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Նպատակները՝</a:t>
            </a:r>
          </a:p>
          <a:p>
            <a:pPr fontAlgn="auto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Արտաքին վերահսկողության արդյունավետության բարելավում</a:t>
            </a:r>
            <a:endParaRPr lang="en-US" sz="2000" i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Տարեկան ֆինանսական հաշվետվությունների մասին ՀՊ զեկույցների ուսումնասիրության արդյունավետության բարձրացում</a:t>
            </a:r>
            <a:endParaRPr lang="en-US" sz="2000" i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Բյուջետային գրասենյակի գործառույթների իրականացման արդյունավետության </a:t>
            </a:r>
            <a:r>
              <a:rPr lang="hy-AM" sz="20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բարձրացում</a:t>
            </a:r>
          </a:p>
          <a:p>
            <a:pPr fontAlgn="auto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000" i="1" dirty="0">
              <a:solidFill>
                <a:srgbClr val="0070C0"/>
              </a:solidFill>
              <a:latin typeface="GHEA Grapalat" panose="02000506050000020003" pitchFamily="50" charset="0"/>
            </a:endParaRPr>
          </a:p>
          <a:p>
            <a:pPr marL="0" indent="0" fontAlgn="auto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0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Կատարողականի վերջնական արդյունքային ցուցանիշները՝</a:t>
            </a:r>
            <a:endParaRPr lang="en-US" sz="20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ՀՊ-ի կողմից ներկայացված հաշվետվությունների վերաբերյալ որակյալ մասնագիտական եզրակացությունների առկայություն</a:t>
            </a:r>
            <a:endParaRPr lang="en-US" sz="2000" i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Հանձնաժողովը ունի իր իրավասության ոլորտի օրենքների նկատմամբ կարգավորումների և փաստացի իրավիճակի գնահատման վերաբերյալ անհրաժեշտ </a:t>
            </a:r>
            <a:r>
              <a:rPr lang="hy-AM" sz="20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տեղեկատվությունը</a:t>
            </a:r>
            <a:endParaRPr lang="hy-AM" sz="2000" i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698500"/>
            <a:ext cx="11734800" cy="5654675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4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Բաղադրիչ </a:t>
            </a:r>
            <a:r>
              <a:rPr lang="hy-AM" sz="2400" b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26. </a:t>
            </a:r>
            <a:r>
              <a:rPr lang="hy-AM" sz="24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Հաշվեքննիչ պալատի  անկախությունը </a:t>
            </a:r>
            <a:r>
              <a:rPr lang="en-US" sz="24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և </a:t>
            </a:r>
            <a:r>
              <a:rPr lang="en-US" sz="2400" b="1" u="sng" dirty="0" err="1">
                <a:solidFill>
                  <a:srgbClr val="002060"/>
                </a:solidFill>
                <a:latin typeface="GHEA Grapalat" panose="02000506050000020003" pitchFamily="50" charset="0"/>
              </a:rPr>
              <a:t>կառավարության</a:t>
            </a:r>
            <a:r>
              <a:rPr lang="en-US" sz="24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GHEA Grapalat" panose="02000506050000020003" pitchFamily="50" charset="0"/>
              </a:rPr>
              <a:t>տարեկան</a:t>
            </a:r>
            <a:r>
              <a:rPr lang="en-US" sz="24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GHEA Grapalat" panose="02000506050000020003" pitchFamily="50" charset="0"/>
              </a:rPr>
              <a:t>ֆինանսական</a:t>
            </a:r>
            <a:r>
              <a:rPr lang="en-US" sz="24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GHEA Grapalat" panose="02000506050000020003" pitchFamily="50" charset="0"/>
              </a:rPr>
              <a:t>հաշվետվությունների</a:t>
            </a:r>
            <a:r>
              <a:rPr lang="en-US" sz="24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GHEA Grapalat" panose="02000506050000020003" pitchFamily="50" charset="0"/>
              </a:rPr>
              <a:t>արտաքին</a:t>
            </a:r>
            <a:r>
              <a:rPr lang="en-US" sz="2400" b="1" u="sng" dirty="0">
                <a:solidFill>
                  <a:srgbClr val="002060"/>
                </a:solidFill>
                <a:latin typeface="GHEA Grapalat" panose="02000506050000020003" pitchFamily="50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GHEA Grapalat" panose="02000506050000020003" pitchFamily="50" charset="0"/>
              </a:rPr>
              <a:t>աուդիտը</a:t>
            </a:r>
            <a:endParaRPr lang="en-US" sz="2400" b="1" u="sng" dirty="0">
              <a:solidFill>
                <a:srgbClr val="002060"/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y-AM" sz="2000" b="1" i="1" dirty="0" smtClean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0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Խնդիրները</a:t>
            </a:r>
            <a:r>
              <a:rPr lang="hy-AM" sz="20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՝</a:t>
            </a:r>
          </a:p>
          <a:p>
            <a:pPr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«Հաշվեքննիչ պալատի մասին» ՀՀ օրենքում առկա են մի շարք դրույթներ, որոնք չեն համապատասխանում ISSAI-ի </a:t>
            </a:r>
            <a:r>
              <a:rPr lang="hy-AM" sz="20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ստանդարտներին</a:t>
            </a:r>
          </a:p>
          <a:p>
            <a:pPr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hy-AM" sz="2000" i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0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Նպատակը՝</a:t>
            </a:r>
            <a:endParaRPr lang="en-US" sz="20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ՀՊ-ի կողմից ֆինանսական ու կատարողականի աուդիտների թվի ավելացում</a:t>
            </a:r>
            <a:endParaRPr lang="en-US" sz="2000" i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ՀՊ-ի որակի կառավարման համակարգի ներդրում</a:t>
            </a:r>
            <a:endParaRPr lang="en-US" sz="2000" i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Արտաքին աուդիտի թափանցիկության </a:t>
            </a:r>
            <a:r>
              <a:rPr lang="hy-AM" sz="20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ապահովում</a:t>
            </a:r>
          </a:p>
          <a:p>
            <a:pPr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000" i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0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Կատարողականի վերջնական արդյունքային </a:t>
            </a:r>
            <a:r>
              <a:rPr lang="hy-AM" sz="2000" b="1" i="1" dirty="0" smtClean="0">
                <a:solidFill>
                  <a:srgbClr val="FF0000"/>
                </a:solidFill>
                <a:latin typeface="GHEA Grapalat" panose="02000506050000020003" pitchFamily="50" charset="0"/>
              </a:rPr>
              <a:t>ցուցանիշը</a:t>
            </a:r>
            <a:r>
              <a:rPr lang="hy-AM" sz="20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՝</a:t>
            </a:r>
            <a:endParaRPr lang="en-US" sz="20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000" i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Հաշվեքննիչ պալատի գործունեությունը  ISSAI-ին համապատասխանեցում</a:t>
            </a:r>
          </a:p>
          <a:p>
            <a:pPr marL="0" indent="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i="1" dirty="0">
              <a:solidFill>
                <a:srgbClr val="0070C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60388" y="33338"/>
            <a:ext cx="11336337" cy="757237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y-AM" sz="2200" b="1" dirty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13․ ԱՐՏԱՔԻՆ ՎԵՐԱՀՍԿՈՂՈՒԹՅՈՒՆ ԵՎ ԱՈՒԴԻՏ</a:t>
            </a:r>
            <a:endParaRPr lang="en-US" sz="2200" b="1" dirty="0">
              <a:solidFill>
                <a:schemeClr val="accent2">
                  <a:lumMod val="75000"/>
                </a:schemeClr>
              </a:solidFill>
              <a:latin typeface="GHEA Grapalat" panose="02000506050000020003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413" y="-7938"/>
            <a:ext cx="11939587" cy="828676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y-AM" sz="2200" b="1" dirty="0">
                <a:solidFill>
                  <a:schemeClr val="accent2">
                    <a:lumMod val="75000"/>
                  </a:schemeClr>
                </a:solidFill>
              </a:rPr>
              <a:t>14․ ԿԱՌԱՎԱՐՈՒԹՅԱՆ ՖԻՆԱՆՍՆԵՐԻ ԿԱՌԱՎԱՐՄԱՆ ՏԵՂԵԿԱՏՎԱԿԱՆ ՀԱՄԱԿԱՐԳ (ԿՖԿՏՀ)</a:t>
            </a:r>
            <a:endParaRPr lang="en-US" sz="2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763" y="657225"/>
            <a:ext cx="11879262" cy="5972175"/>
          </a:xfrm>
        </p:spPr>
        <p:txBody>
          <a:bodyPr rtlCol="0">
            <a:noAutofit/>
          </a:bodyPr>
          <a:lstStyle/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200" b="1" i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Բաղադրիչ 27. </a:t>
            </a:r>
            <a:r>
              <a:rPr lang="hy-AM" sz="2200" b="1" u="sng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ԿՖԿՏՀ-ի ձևավորում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y-AM" sz="2000" u="sng" dirty="0">
              <a:solidFill>
                <a:srgbClr val="002060"/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2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Խնդիրները՝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ՀՀ </a:t>
            </a:r>
            <a:r>
              <a:rPr lang="hy-AM" sz="22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կառավարությունը չունի պետական հատվածի կազմակերպությունների ամբողջական ֆինանսական տեղեկատվության համախմբման և փոխադարձ </a:t>
            </a:r>
            <a:r>
              <a:rPr lang="hy-AM" sz="2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ինտեգրված համակարգ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hy-AM" sz="2200" dirty="0" smtClean="0">
              <a:solidFill>
                <a:srgbClr val="0070C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hy-AM" sz="2200" dirty="0">
              <a:solidFill>
                <a:srgbClr val="0070C0"/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2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Նպատակը՝</a:t>
            </a:r>
            <a:endParaRPr lang="en-US" sz="22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y-AM" sz="22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Պետական հատվածի կազմակերպությունների ամբողջական ֆինանսական տեղեկատվության համախմբում և փոխադարձ </a:t>
            </a:r>
            <a:r>
              <a:rPr lang="hy-AM" sz="2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ինտեգրում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hy-AM" sz="2200" dirty="0" smtClean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200" dirty="0">
              <a:solidFill>
                <a:srgbClr val="0070C0"/>
              </a:solidFill>
              <a:latin typeface="GHEA Grapalat" panose="02000506050000020003" pitchFamily="50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y-AM" sz="2200" b="1" i="1" dirty="0">
                <a:solidFill>
                  <a:srgbClr val="FF0000"/>
                </a:solidFill>
                <a:latin typeface="GHEA Grapalat" panose="02000506050000020003" pitchFamily="50" charset="0"/>
              </a:rPr>
              <a:t>Կատարողականի վերջնական արդյունքային ցուցանիշները՝</a:t>
            </a:r>
            <a:endParaRPr lang="en-US" sz="2200" b="1" i="1" dirty="0">
              <a:solidFill>
                <a:srgbClr val="FF0000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ԿՖԿՏՀ-ն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ներդրված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է՝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կառավարման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տարբեր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մակարդակներում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պետական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ֆինանսների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կառավարման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հետ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կապված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գործընթացները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հնարավորինս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ավտոմատացված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են</a:t>
            </a:r>
            <a:endParaRPr lang="hy-AM" sz="2200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200" dirty="0">
              <a:solidFill>
                <a:srgbClr val="0070C0"/>
              </a:solidFill>
              <a:latin typeface="GHEA Grapalat" panose="02000506050000020003" pitchFamily="50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200" dirty="0">
              <a:latin typeface="GHEA Grapalat" panose="02000506050000020003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663" y="-165100"/>
            <a:ext cx="11188700" cy="13255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y-AM" sz="2000" b="1" dirty="0">
                <a:solidFill>
                  <a:schemeClr val="accent2">
                    <a:lumMod val="75000"/>
                  </a:schemeClr>
                </a:solidFill>
              </a:rPr>
              <a:t>ՌԱԶՄԱՎԱՐՈՒԹՅԱՄԲ ՆԱԽԱՏԵՍՎԱԾ ԲԱՐԵՓՈԽՈՒՄՆԵՐԻ ՀԱՄԱԿԱՐԳՈՒՄԸ,  ՊՖԿՀԲ ՂԵԿԱՎԱՐՄՈՒՄՆ ԵՎ ՄՇՏԱԴԻՏԱՐԿՈՒՄ ԻՐԱԿԱՆԱՑՆԵԼՈՒ ԸՆԹԱՑԱԿԱՐԳԵՐԸ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43753" y="839756"/>
          <a:ext cx="11546084" cy="5859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088" y="142875"/>
            <a:ext cx="10945812" cy="5842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y-AM" sz="2600" b="1" dirty="0">
                <a:solidFill>
                  <a:schemeClr val="accent2">
                    <a:lumMod val="75000"/>
                  </a:schemeClr>
                </a:solidFill>
              </a:rPr>
              <a:t>ՊՖԿՀԲ </a:t>
            </a:r>
            <a:r>
              <a:rPr lang="hy-AM" sz="2600" b="1" dirty="0" smtClean="0">
                <a:solidFill>
                  <a:schemeClr val="accent2">
                    <a:lumMod val="75000"/>
                  </a:schemeClr>
                </a:solidFill>
              </a:rPr>
              <a:t>ՔԱՐՏՈՒՂԱՐՈՒԹՅՈՒՆ</a:t>
            </a:r>
            <a:endParaRPr lang="en-US" sz="2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9" y="933450"/>
            <a:ext cx="11301821" cy="5372099"/>
          </a:xfrm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fontAlgn="auto">
              <a:lnSpc>
                <a:spcPct val="2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y-AM" sz="2200" dirty="0" smtClean="0">
                <a:ln w="0"/>
                <a:solidFill>
                  <a:schemeClr val="accent1"/>
                </a:solidFill>
                <a:latin typeface="GHEA Grapalat" panose="02000506050000020003" pitchFamily="50" charset="0"/>
              </a:rPr>
              <a:t>Ռազմավարության ընթացքի վերաբերյալ կիսամսյակային հաշվետվությունների պատրաստում</a:t>
            </a:r>
            <a:endParaRPr lang="en-US" sz="2200" dirty="0">
              <a:ln w="0"/>
              <a:solidFill>
                <a:schemeClr val="accent1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2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y-AM" sz="2200" dirty="0">
                <a:ln w="0"/>
                <a:solidFill>
                  <a:schemeClr val="accent1"/>
                </a:solidFill>
                <a:latin typeface="GHEA Grapalat" panose="02000506050000020003" pitchFamily="50" charset="0"/>
              </a:rPr>
              <a:t>Ռ</a:t>
            </a:r>
            <a:r>
              <a:rPr lang="hy-AM" sz="2200" dirty="0" smtClean="0">
                <a:ln w="0"/>
                <a:solidFill>
                  <a:schemeClr val="accent1"/>
                </a:solidFill>
                <a:latin typeface="GHEA Grapalat" panose="02000506050000020003" pitchFamily="50" charset="0"/>
              </a:rPr>
              <a:t>ազմավարության </a:t>
            </a:r>
            <a:r>
              <a:rPr lang="hy-AM" sz="2200" dirty="0">
                <a:ln w="0"/>
                <a:solidFill>
                  <a:schemeClr val="accent1"/>
                </a:solidFill>
                <a:latin typeface="GHEA Grapalat" panose="02000506050000020003" pitchFamily="50" charset="0"/>
              </a:rPr>
              <a:t>և գործողությունների ծրագրի </a:t>
            </a:r>
            <a:r>
              <a:rPr lang="hy-AM" sz="2200" dirty="0" smtClean="0">
                <a:ln w="0"/>
                <a:solidFill>
                  <a:schemeClr val="accent1"/>
                </a:solidFill>
                <a:latin typeface="GHEA Grapalat" panose="02000506050000020003" pitchFamily="50" charset="0"/>
              </a:rPr>
              <a:t>իրականացմսն մշտադիտարկում </a:t>
            </a:r>
            <a:endParaRPr lang="en-US" sz="2200" dirty="0">
              <a:ln w="0"/>
              <a:solidFill>
                <a:schemeClr val="accent1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2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y-AM" sz="2200" dirty="0" smtClean="0">
                <a:ln w="0"/>
                <a:solidFill>
                  <a:schemeClr val="accent1"/>
                </a:solidFill>
                <a:latin typeface="GHEA Grapalat" panose="02000506050000020003" pitchFamily="50" charset="0"/>
              </a:rPr>
              <a:t>Ռազմավարության </a:t>
            </a:r>
            <a:r>
              <a:rPr lang="hy-AM" sz="2200" dirty="0">
                <a:ln w="0"/>
                <a:solidFill>
                  <a:schemeClr val="accent1"/>
                </a:solidFill>
                <a:latin typeface="GHEA Grapalat" panose="02000506050000020003" pitchFamily="50" charset="0"/>
              </a:rPr>
              <a:t>իրականացման շրջանակում </a:t>
            </a:r>
            <a:r>
              <a:rPr lang="hy-AM" sz="2200" dirty="0" smtClean="0">
                <a:ln w="0"/>
                <a:solidFill>
                  <a:schemeClr val="accent1"/>
                </a:solidFill>
                <a:latin typeface="GHEA Grapalat" panose="02000506050000020003" pitchFamily="50" charset="0"/>
              </a:rPr>
              <a:t>զարգացման </a:t>
            </a:r>
            <a:r>
              <a:rPr lang="hy-AM" sz="2200" dirty="0">
                <a:ln w="0"/>
                <a:solidFill>
                  <a:schemeClr val="accent1"/>
                </a:solidFill>
                <a:latin typeface="GHEA Grapalat" panose="02000506050000020003" pitchFamily="50" charset="0"/>
              </a:rPr>
              <a:t>գործընկերների հետ </a:t>
            </a:r>
            <a:r>
              <a:rPr lang="hy-AM" sz="2200" dirty="0" smtClean="0">
                <a:ln w="0"/>
                <a:solidFill>
                  <a:schemeClr val="accent1"/>
                </a:solidFill>
                <a:latin typeface="GHEA Grapalat" panose="02000506050000020003" pitchFamily="50" charset="0"/>
              </a:rPr>
              <a:t>համագործակցության ապահովում</a:t>
            </a:r>
            <a:endParaRPr lang="hy-AM" sz="2200" dirty="0">
              <a:ln w="0"/>
              <a:solidFill>
                <a:schemeClr val="accent1"/>
              </a:solidFill>
              <a:latin typeface="GHEA Grapalat" panose="02000506050000020003" pitchFamily="50" charset="0"/>
            </a:endParaRPr>
          </a:p>
          <a:p>
            <a:pPr fontAlgn="auto">
              <a:lnSpc>
                <a:spcPct val="2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y-AM" sz="2200" dirty="0">
                <a:ln w="0"/>
                <a:solidFill>
                  <a:schemeClr val="accent1"/>
                </a:solidFill>
                <a:latin typeface="GHEA Grapalat" panose="02000506050000020003" pitchFamily="50" charset="0"/>
              </a:rPr>
              <a:t>Բ</a:t>
            </a:r>
            <a:r>
              <a:rPr lang="hy-AM" sz="2200" dirty="0" smtClean="0">
                <a:ln w="0"/>
                <a:solidFill>
                  <a:schemeClr val="accent1"/>
                </a:solidFill>
                <a:latin typeface="GHEA Grapalat" panose="02000506050000020003" pitchFamily="50" charset="0"/>
              </a:rPr>
              <a:t>արեփոխումների </a:t>
            </a:r>
            <a:r>
              <a:rPr lang="hy-AM" sz="2200" dirty="0">
                <a:ln w="0"/>
                <a:solidFill>
                  <a:schemeClr val="accent1"/>
                </a:solidFill>
                <a:latin typeface="GHEA Grapalat" panose="02000506050000020003" pitchFamily="50" charset="0"/>
              </a:rPr>
              <a:t>ընթացքի վերաբերյալ տեղեկատվության </a:t>
            </a:r>
            <a:r>
              <a:rPr lang="hy-AM" sz="2200" dirty="0" smtClean="0">
                <a:ln w="0"/>
                <a:solidFill>
                  <a:schemeClr val="accent1"/>
                </a:solidFill>
                <a:latin typeface="GHEA Grapalat" panose="02000506050000020003" pitchFamily="50" charset="0"/>
              </a:rPr>
              <a:t>տարածում</a:t>
            </a:r>
            <a:endParaRPr lang="en-US" sz="2200" dirty="0">
              <a:ln w="0"/>
              <a:solidFill>
                <a:schemeClr val="accent1"/>
              </a:solidFill>
              <a:latin typeface="GHEA Grapalat" panose="02000506050000020003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5396" y="1425838"/>
            <a:ext cx="9144000" cy="2022212"/>
          </a:xfrm>
          <a:scene3d>
            <a:camera prst="perspectiveAbove"/>
            <a:lightRig rig="threePt" dir="t"/>
          </a:scene3d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y-AM" dirty="0" smtClean="0">
                <a:ln w="0"/>
                <a:solidFill>
                  <a:schemeClr val="accent1"/>
                </a:solidFill>
                <a:latin typeface="GHEA Grapalat" panose="02000506050000020003" pitchFamily="50" charset="0"/>
              </a:rPr>
              <a:t>ՇՆՈՐՀԱԿԱԼՈՒԹՅՈՒՆ</a:t>
            </a:r>
            <a:endParaRPr lang="en-US" dirty="0">
              <a:ln w="0"/>
              <a:solidFill>
                <a:schemeClr val="accent1"/>
              </a:solidFill>
              <a:latin typeface="GHEA Grapalat" panose="02000506050000020003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50" y="17463"/>
            <a:ext cx="12061825" cy="8509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y-AM" sz="2600" b="1" dirty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ՊՖԿ ՀԱՄԱԿԱՐԳԻ ԲԱՐԵՓՈԽՈՒՄՆԵՐԻ </a:t>
            </a:r>
            <a:r>
              <a:rPr lang="hy-AM" sz="2600" b="1" dirty="0" smtClean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ՏԵՍԼԱԿԱՆԸ</a:t>
            </a:r>
            <a:endParaRPr lang="en-US" sz="2600" b="1" dirty="0">
              <a:solidFill>
                <a:schemeClr val="accent2">
                  <a:lumMod val="75000"/>
                </a:schemeClr>
              </a:solidFill>
              <a:latin typeface="GHEA Grapalat" panose="02000506050000020003" pitchFamily="50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9817" y="539145"/>
          <a:ext cx="11861073" cy="1705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169817" y="2244436"/>
          <a:ext cx="11861073" cy="4470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8138" y="14288"/>
            <a:ext cx="9332912" cy="838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y-AM" sz="2600" b="1" dirty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ՊՖԿ ՀԱՄԱԿԱՐԳԻ ԲԱՐԵՓՈԽՈՒՄՆԵՐԻ </a:t>
            </a:r>
            <a:r>
              <a:rPr lang="hy-AM" sz="2600" b="1" dirty="0" smtClean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ՆՊԱՏԱԿՆԵՐԸ</a:t>
            </a:r>
            <a:endParaRPr lang="en-US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224590" y="852009"/>
          <a:ext cx="11678652" cy="5853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596900" y="107950"/>
            <a:ext cx="11318875" cy="1325563"/>
          </a:xfrm>
        </p:spPr>
        <p:txBody>
          <a:bodyPr/>
          <a:lstStyle/>
          <a:p>
            <a:r>
              <a:rPr lang="hy-AM" sz="2800" b="1" smtClean="0">
                <a:solidFill>
                  <a:srgbClr val="800000"/>
                </a:solidFill>
              </a:rPr>
              <a:t>ՊՖԿ ՈԼՈՐՏՈՒՄ ԿԱՌԱՎԱՐՈՒԹՅԱՆ ԳԵՐԱԿԱՅՈՒԹՅՈՒՆՆԵՐԸ</a:t>
            </a:r>
            <a:r>
              <a:rPr lang="en-US" sz="2800" smtClean="0">
                <a:solidFill>
                  <a:srgbClr val="002060"/>
                </a:solidFill>
              </a:rPr>
              <a:t/>
            </a:r>
            <a:br>
              <a:rPr lang="en-US" sz="2800" smtClean="0">
                <a:solidFill>
                  <a:srgbClr val="002060"/>
                </a:solidFill>
              </a:rPr>
            </a:br>
            <a:endParaRPr lang="en-US" sz="2800" smtClean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2113" y="1190625"/>
          <a:ext cx="11523079" cy="5334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199" y="819150"/>
          <a:ext cx="10868025" cy="593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300" y="165100"/>
            <a:ext cx="11210925" cy="7874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y-AM" sz="2800" b="1" dirty="0">
                <a:solidFill>
                  <a:srgbClr val="800000"/>
                </a:solidFill>
              </a:rPr>
              <a:t>ՊՖԿ ՈԼՈՐՏՈՒՄ ԿԱՌԱՎԱՐՈՒԹՅԱՆ ԳԵՐԱԿԱՅՈՒԹՅՈՒՆՆԵՐԸ</a:t>
            </a:r>
            <a:r>
              <a:rPr lang="en-US" sz="2800" dirty="0">
                <a:solidFill>
                  <a:srgbClr val="002060"/>
                </a:solidFill>
              </a:rPr>
              <a:t/>
            </a:r>
            <a:br>
              <a:rPr lang="en-US" sz="2800" dirty="0">
                <a:solidFill>
                  <a:srgbClr val="002060"/>
                </a:solidFill>
              </a:rPr>
            </a:b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ctrTitle"/>
          </p:nvPr>
        </p:nvSpPr>
        <p:spPr>
          <a:xfrm>
            <a:off x="1066800" y="1438275"/>
            <a:ext cx="10029825" cy="2743200"/>
          </a:xfrm>
        </p:spPr>
        <p:txBody>
          <a:bodyPr/>
          <a:lstStyle/>
          <a:p>
            <a:r>
              <a:rPr lang="hy-AM" sz="3600" b="1" smtClean="0">
                <a:solidFill>
                  <a:srgbClr val="0070C0"/>
                </a:solidFill>
              </a:rPr>
              <a:t>ՊԵՏԱԿԱՆ ՖԻՆԱՆՍՆԵՐԻ ԿԱՌԱՎԱՐՄԱՆ ՈԼՈՐՏՆԵՐԻ ԲԱՂԱԴՐԻՉՆԵՐԻ ՌԱԶՄԱՎԱՐԱԿԱՆ ՆՊԱՏԱԿՆԵՐԸ</a:t>
            </a:r>
            <a:endParaRPr lang="en-US" sz="3600" b="1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4288"/>
            <a:ext cx="12192000" cy="920751"/>
          </a:xfrm>
        </p:spPr>
        <p:txBody>
          <a:bodyPr rtlCol="0">
            <a:normAutofit/>
          </a:bodyPr>
          <a:lstStyle/>
          <a:p>
            <a:pPr marL="457200" indent="-457200" algn="ctr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hy-AM" sz="2200" b="1" dirty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ՀԻՄՆԱԿԱՆ ՄԱԿՐՈՏՆՏԵՍԱԿԱՆ ՈՒ ԲՅՈՒՋԵՏԱՅԻՆ ՑՈՒՑԱՆԻՇՆԵՐԻ ԿԱՆԽԱՏԵՍՈՒՄ, ՀԱՐԿԱԲՅՈՒՋԵՏԱՅԻՆ ՌԻՍԿԵՐԻ </a:t>
            </a:r>
            <a:r>
              <a:rPr lang="hy-AM" sz="2200" b="1" dirty="0" smtClean="0">
                <a:solidFill>
                  <a:schemeClr val="accent2">
                    <a:lumMod val="75000"/>
                  </a:schemeClr>
                </a:solidFill>
                <a:latin typeface="GHEA Grapalat" panose="02000506050000020003" pitchFamily="50" charset="0"/>
              </a:rPr>
              <a:t>ՀԱՇՎԵՏՎՈՂԱԿԱՆՈՒԹՅՈՒՆ</a:t>
            </a:r>
            <a:endParaRPr lang="en-US" sz="2200" dirty="0">
              <a:solidFill>
                <a:schemeClr val="accent2">
                  <a:lumMod val="75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123825" y="1171575"/>
            <a:ext cx="12192000" cy="5400675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lang="hy-AM" sz="2000" b="1" u="sng" smtClean="0">
                <a:solidFill>
                  <a:srgbClr val="002060"/>
                </a:solidFill>
                <a:latin typeface="GHEA Grapalat"/>
                <a:ea typeface="Calibri" pitchFamily="34" charset="0"/>
                <a:cs typeface="Arial" charset="0"/>
              </a:rPr>
              <a:t>Բաղադրիչ 1.  Մակրոտնտեսական ու բյուջետային ցուցանիշների կանխատեսում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endParaRPr lang="hy-AM" sz="1400" b="1" u="sng" smtClean="0">
              <a:solidFill>
                <a:srgbClr val="002060"/>
              </a:solidFill>
              <a:latin typeface="GHEA Grapalat"/>
              <a:ea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lang="hy-AM" sz="1800" b="1" i="1" smtClean="0">
                <a:solidFill>
                  <a:srgbClr val="FF0000"/>
                </a:solidFill>
                <a:latin typeface="GHEA Grapalat"/>
                <a:ea typeface="Calibri" pitchFamily="34" charset="0"/>
                <a:cs typeface="Arial" charset="0"/>
              </a:rPr>
              <a:t>Խնդիրները՝</a:t>
            </a:r>
            <a:endParaRPr lang="en-US" sz="1800" i="1" smtClean="0">
              <a:solidFill>
                <a:srgbClr val="FF0000"/>
              </a:solidFill>
              <a:latin typeface="GHEA Grapalat"/>
              <a:ea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hy-AM" sz="1800" i="1" smtClean="0">
                <a:solidFill>
                  <a:srgbClr val="1F4E79"/>
                </a:solidFill>
                <a:latin typeface="GHEA Grapalat"/>
                <a:ea typeface="Calibri" pitchFamily="34" charset="0"/>
                <a:cs typeface="Arial" charset="0"/>
              </a:rPr>
              <a:t>Միջնաժամկետ և երկարաժամկետ բազմակողմանի ազդեցությունների գնահատման, միջնաժամկետ կանխատեսումների արդիականացման և ամբողջական գործիքակազմի ներդրման անհրաժեշտություն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v"/>
            </a:pPr>
            <a:endParaRPr lang="en-US" sz="1800" i="1" smtClean="0">
              <a:solidFill>
                <a:srgbClr val="1F4E79"/>
              </a:solidFill>
              <a:latin typeface="GHEA Grapalat"/>
              <a:ea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lang="hy-AM" sz="1800" b="1" i="1" smtClean="0">
                <a:solidFill>
                  <a:srgbClr val="FF0000"/>
                </a:solidFill>
                <a:latin typeface="GHEA Grapalat"/>
                <a:ea typeface="Calibri" pitchFamily="34" charset="0"/>
                <a:cs typeface="Arial" charset="0"/>
              </a:rPr>
              <a:t>Նպատակը՝</a:t>
            </a:r>
            <a:endParaRPr lang="en-US" sz="1800" b="1" i="1" smtClean="0">
              <a:solidFill>
                <a:srgbClr val="FF0000"/>
              </a:solidFill>
              <a:latin typeface="GHEA Grapalat"/>
              <a:ea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hy-AM" sz="1800" i="1" smtClean="0">
                <a:solidFill>
                  <a:srgbClr val="1F4E79"/>
                </a:solidFill>
                <a:latin typeface="GHEA Grapalat"/>
                <a:ea typeface="Calibri" pitchFamily="34" charset="0"/>
                <a:cs typeface="Arial" charset="0"/>
              </a:rPr>
              <a:t>Հարկաբյուջետային քաղաքականության </a:t>
            </a:r>
            <a:r>
              <a:rPr lang="ru-RU" sz="1800" i="1" smtClean="0">
                <a:solidFill>
                  <a:srgbClr val="1F4E79"/>
                </a:solidFill>
                <a:latin typeface="GHEA Grapalat"/>
                <a:ea typeface="Calibri" pitchFamily="34" charset="0"/>
                <a:cs typeface="Arial" charset="0"/>
              </a:rPr>
              <a:t>(</a:t>
            </a:r>
            <a:r>
              <a:rPr lang="hy-AM" sz="1800" i="1" smtClean="0">
                <a:solidFill>
                  <a:srgbClr val="1F4E79"/>
                </a:solidFill>
                <a:latin typeface="GHEA Grapalat"/>
                <a:ea typeface="Calibri" pitchFamily="34" charset="0"/>
                <a:cs typeface="Arial" charset="0"/>
              </a:rPr>
              <a:t>ՀՔ</a:t>
            </a:r>
            <a:r>
              <a:rPr lang="ru-RU" sz="1800" i="1" smtClean="0">
                <a:solidFill>
                  <a:srgbClr val="1F4E79"/>
                </a:solidFill>
                <a:latin typeface="GHEA Grapalat"/>
                <a:ea typeface="Calibri" pitchFamily="34" charset="0"/>
                <a:cs typeface="Arial" charset="0"/>
              </a:rPr>
              <a:t>)</a:t>
            </a:r>
            <a:r>
              <a:rPr lang="hy-AM" sz="1800" i="1" smtClean="0">
                <a:solidFill>
                  <a:srgbClr val="1F4E79"/>
                </a:solidFill>
                <a:latin typeface="GHEA Grapalat"/>
                <a:ea typeface="Calibri" pitchFamily="34" charset="0"/>
                <a:cs typeface="Arial" charset="0"/>
              </a:rPr>
              <a:t> արդյունավետության և մակրոտնտեսական կանխատեսումների </a:t>
            </a:r>
            <a:r>
              <a:rPr lang="ru-RU" sz="1800" i="1" smtClean="0">
                <a:solidFill>
                  <a:srgbClr val="1F4E79"/>
                </a:solidFill>
                <a:latin typeface="GHEA Grapalat"/>
                <a:ea typeface="Calibri" pitchFamily="34" charset="0"/>
                <a:cs typeface="Arial" charset="0"/>
              </a:rPr>
              <a:t>(</a:t>
            </a:r>
            <a:r>
              <a:rPr lang="hy-AM" sz="1800" i="1" smtClean="0">
                <a:solidFill>
                  <a:srgbClr val="1F4E79"/>
                </a:solidFill>
                <a:latin typeface="GHEA Grapalat"/>
                <a:ea typeface="Calibri" pitchFamily="34" charset="0"/>
                <a:cs typeface="Arial" charset="0"/>
              </a:rPr>
              <a:t>ՄԿ</a:t>
            </a:r>
            <a:r>
              <a:rPr lang="ru-RU" sz="1800" i="1" smtClean="0">
                <a:solidFill>
                  <a:srgbClr val="1F4E79"/>
                </a:solidFill>
                <a:latin typeface="GHEA Grapalat"/>
                <a:ea typeface="Calibri" pitchFamily="34" charset="0"/>
                <a:cs typeface="Arial" charset="0"/>
              </a:rPr>
              <a:t>)</a:t>
            </a:r>
            <a:r>
              <a:rPr lang="hy-AM" sz="1800" i="1" smtClean="0">
                <a:solidFill>
                  <a:srgbClr val="1F4E79"/>
                </a:solidFill>
                <a:latin typeface="GHEA Grapalat"/>
                <a:ea typeface="Calibri" pitchFamily="34" charset="0"/>
                <a:cs typeface="Arial" charset="0"/>
              </a:rPr>
              <a:t> ու սցենարային վերլուծության որակի բարձրացում</a:t>
            </a:r>
            <a:endParaRPr lang="en-US" sz="1800" i="1" smtClean="0">
              <a:solidFill>
                <a:srgbClr val="1F4E79"/>
              </a:solidFill>
              <a:latin typeface="GHEA Grapalat"/>
              <a:ea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endParaRPr lang="en-US" sz="1400" i="1" smtClean="0">
              <a:solidFill>
                <a:srgbClr val="0070C0"/>
              </a:solidFill>
              <a:latin typeface="GHEA Grapalat"/>
              <a:ea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lang="hy-AM" sz="1800" b="1" i="1" smtClean="0">
                <a:solidFill>
                  <a:srgbClr val="FF0000"/>
                </a:solidFill>
                <a:latin typeface="GHEA Grapalat"/>
                <a:ea typeface="Calibri" pitchFamily="34" charset="0"/>
                <a:cs typeface="Arial" charset="0"/>
              </a:rPr>
              <a:t>Կատարողականի վերջնական արդյունքային ցուցանիշները՝</a:t>
            </a:r>
            <a:endParaRPr lang="en-US" sz="1800" b="1" i="1" smtClean="0">
              <a:solidFill>
                <a:srgbClr val="FF0000"/>
              </a:solidFill>
              <a:latin typeface="GHEA Grapalat"/>
              <a:ea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hy-AM" sz="1800" i="1" smtClean="0">
                <a:solidFill>
                  <a:srgbClr val="1F4E79"/>
                </a:solidFill>
                <a:latin typeface="GHEA Grapalat"/>
                <a:ea typeface="Calibri" pitchFamily="34" charset="0"/>
                <a:cs typeface="Arial" charset="0"/>
              </a:rPr>
              <a:t>ՀՔ </a:t>
            </a:r>
            <a:r>
              <a:rPr lang="en-US" sz="1800" i="1" smtClean="0">
                <a:solidFill>
                  <a:srgbClr val="1F4E79"/>
                </a:solidFill>
                <a:latin typeface="GHEA Grapalat"/>
                <a:ea typeface="Calibri" pitchFamily="34" charset="0"/>
                <a:cs typeface="Arial" charset="0"/>
              </a:rPr>
              <a:t>վերլուծության և միջնաժամկետ </a:t>
            </a:r>
            <a:r>
              <a:rPr lang="hy-AM" sz="1800" i="1" smtClean="0">
                <a:solidFill>
                  <a:srgbClr val="1F4E79"/>
                </a:solidFill>
                <a:latin typeface="GHEA Grapalat"/>
                <a:ea typeface="Calibri" pitchFamily="34" charset="0"/>
                <a:cs typeface="Arial" charset="0"/>
              </a:rPr>
              <a:t>ՄԿ </a:t>
            </a:r>
            <a:r>
              <a:rPr lang="en-US" sz="1800" i="1" smtClean="0">
                <a:solidFill>
                  <a:srgbClr val="1F4E79"/>
                </a:solidFill>
                <a:latin typeface="GHEA Grapalat"/>
                <a:ea typeface="Calibri" pitchFamily="34" charset="0"/>
                <a:cs typeface="Arial" charset="0"/>
              </a:rPr>
              <a:t>համար արդիական գործիքակազմի առկայություն</a:t>
            </a:r>
            <a:endParaRPr lang="hy-AM" sz="1800" i="1" smtClean="0">
              <a:solidFill>
                <a:srgbClr val="1F4E79"/>
              </a:solidFill>
              <a:latin typeface="GHEA Grapalat"/>
              <a:ea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1800" i="1" smtClean="0">
                <a:solidFill>
                  <a:srgbClr val="1F4E79"/>
                </a:solidFill>
                <a:latin typeface="GHEA Grapalat"/>
                <a:ea typeface="Calibri" pitchFamily="34" charset="0"/>
                <a:cs typeface="Arial" charset="0"/>
              </a:rPr>
              <a:t>Տնտեսության վրա </a:t>
            </a:r>
            <a:r>
              <a:rPr lang="hy-AM" sz="1800" i="1" smtClean="0">
                <a:solidFill>
                  <a:srgbClr val="1F4E79"/>
                </a:solidFill>
                <a:latin typeface="GHEA Grapalat"/>
                <a:ea typeface="Calibri" pitchFamily="34" charset="0"/>
                <a:cs typeface="Arial" charset="0"/>
              </a:rPr>
              <a:t>ՀՔ </a:t>
            </a:r>
            <a:r>
              <a:rPr lang="en-US" sz="1800" i="1" smtClean="0">
                <a:solidFill>
                  <a:srgbClr val="1F4E79"/>
                </a:solidFill>
                <a:latin typeface="GHEA Grapalat"/>
                <a:ea typeface="Calibri" pitchFamily="34" charset="0"/>
                <a:cs typeface="Arial" charset="0"/>
              </a:rPr>
              <a:t>ազդեցության առավել համապարփակ և ճշգրիտ գնահատականներ և վերլուծություններ</a:t>
            </a:r>
            <a:endParaRPr lang="hy-AM" sz="1800" i="1" smtClean="0">
              <a:solidFill>
                <a:srgbClr val="1F4E79"/>
              </a:solidFill>
              <a:latin typeface="GHEA Grapalat"/>
              <a:ea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1800" i="1" smtClean="0">
                <a:solidFill>
                  <a:srgbClr val="1F4E79"/>
                </a:solidFill>
                <a:latin typeface="GHEA Grapalat"/>
                <a:ea typeface="Calibri" pitchFamily="34" charset="0"/>
                <a:cs typeface="Arial" charset="0"/>
              </a:rPr>
              <a:t>Տնտեսության վրա </a:t>
            </a:r>
            <a:r>
              <a:rPr lang="hy-AM" sz="1800" i="1" smtClean="0">
                <a:solidFill>
                  <a:srgbClr val="1F4E79"/>
                </a:solidFill>
                <a:latin typeface="GHEA Grapalat"/>
                <a:ea typeface="Calibri" pitchFamily="34" charset="0"/>
                <a:cs typeface="Arial" charset="0"/>
              </a:rPr>
              <a:t>ՀՔ-ի</a:t>
            </a:r>
            <a:r>
              <a:rPr lang="en-US" sz="1800" i="1" smtClean="0">
                <a:solidFill>
                  <a:srgbClr val="1F4E79"/>
                </a:solidFill>
                <a:latin typeface="GHEA Grapalat"/>
                <a:ea typeface="Calibri" pitchFamily="34" charset="0"/>
                <a:cs typeface="Arial" charset="0"/>
              </a:rPr>
              <a:t>՝ ծրագրվածից շեղումների ազդեցությունների գնահատականներ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endParaRPr lang="hy-AM" sz="1200" i="1" smtClean="0">
              <a:solidFill>
                <a:srgbClr val="0070C0"/>
              </a:solidFill>
              <a:latin typeface="GHEA Grapalat"/>
              <a:ea typeface="Calibri" pitchFamily="34" charset="0"/>
              <a:cs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3848</TotalTime>
  <Words>2265</Words>
  <Application>Microsoft Office PowerPoint</Application>
  <PresentationFormat>Произвольный</PresentationFormat>
  <Paragraphs>383</Paragraphs>
  <Slides>36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2" baseType="lpstr">
      <vt:lpstr>Calibri</vt:lpstr>
      <vt:lpstr>Arial</vt:lpstr>
      <vt:lpstr>Calibri Light</vt:lpstr>
      <vt:lpstr>GHEA Grapalat</vt:lpstr>
      <vt:lpstr>Wingdings</vt:lpstr>
      <vt:lpstr>Office Theme</vt:lpstr>
      <vt:lpstr>ՌԱԶՄԱՎԱՐՈՒԹՅՈՒՆ  ՀՀ ՊԵՏԱԿԱՆ ՖԻՆԱՆՍՆԵՐԻ ԿԱՌԱՎԱՐՄԱՆ ՀԱՄԱԿԱՐԳԻ 2019-2023 ԹՎԱԿԱՆՆԵՐԻ ԲԱՐԵՓՈԽՈՒՄՆԵՐԻ</vt:lpstr>
      <vt:lpstr>Ռազմավարության հիմնական շահառուները և մշակման գործընթացում ներգրավված միջազգային կառույցները</vt:lpstr>
      <vt:lpstr>ՌԱԶՄԱՎԱՐՈՒԹՅԱՆ ՀԻՄՔՈՒՄ ԴՐՎԱԾ ՀԻՄՆԱԿԱՆ ՓԱՍՏԱԹՂԹԵՐԸ</vt:lpstr>
      <vt:lpstr>ՊՖԿ ՀԱՄԱԿԱՐԳԻ ԲԱՐԵՓՈԽՈՒՄՆԵՐԻ ՏԵՍԼԱԿԱՆԸ</vt:lpstr>
      <vt:lpstr>ՊՖԿ ՀԱՄԱԿԱՐԳԻ ԲԱՐԵՓՈԽՈՒՄՆԵՐԻ ՆՊԱՏԱԿՆԵՐԸ</vt:lpstr>
      <vt:lpstr>ՊՖԿ ՈԼՈՐՏՈՒՄ ԿԱՌԱՎԱՐՈՒԹՅԱՆ ԳԵՐԱԿԱՅՈՒԹՅՈՒՆՆԵՐԸ </vt:lpstr>
      <vt:lpstr>ՊՖԿ ՈԼՈՐՏՈՒՄ ԿԱՌԱՎԱՐՈՒԹՅԱՆ ԳԵՐԱԿԱՅՈՒԹՅՈՒՆՆԵՐԸ </vt:lpstr>
      <vt:lpstr>ՊԵՏԱԿԱՆ ՖԻՆԱՆՍՆԵՐԻ ԿԱՌԱՎԱՐՄԱՆ ՈԼՈՐՏՆԵՐԻ ԲԱՂԱԴՐԻՉՆԵՐԻ ՌԱԶՄԱՎԱՐԱԿԱՆ ՆՊԱՏԱԿՆԵՐԸ</vt:lpstr>
      <vt:lpstr>ՀԻՄՆԱԿԱՆ ՄԱԿՐՈՏՆՏԵՍԱԿԱՆ ՈՒ ԲՅՈՒՋԵՏԱՅԻՆ ՑՈՒՑԱՆԻՇՆԵՐԻ ԿԱՆԽԱՏԵՍՈՒՄ, ՀԱՐԿԱԲՅՈՒՋԵՏԱՅԻՆ ՌԻՍԿԵՐԻ ՀԱՇՎԵՏՎՈՂԱԿԱՆՈՒԹՅՈՒՆ</vt:lpstr>
      <vt:lpstr>ՀԻՄՆԱԿԱՆ ՄԱԿՐՈՏՆՏԵՍԱԿԱՆ ՈՒ ԲՅՈՒՋԵՏԱՅԻՆ ՑՈՒՑԱՆԻՇՆԵՐԻ ԿԱՆԽԱՏԵՍՈՒՄ, ՀԱՐԿԱԲՅՈՒՋԵՏԱՅԻՆ ՌԻՍԿԵՐԻ  ՀԱՇՎԵՏՎՈՂԱԿԱՆՈՒԹՅՈՒՆ</vt:lpstr>
      <vt:lpstr>2․ ՊԵՏԱԿԱՆ ԵԿԱՄՈՒՏՆԵՐԻ ՔԱՂԱՔԱԿԱՆՈՒԹՅՈՒՆ, ՀԱՐԿԱՅԻՆ  ՎԱՐՉԱՐԱՐՈՒԹՅՈՒՆ</vt:lpstr>
      <vt:lpstr>2․ ՊԵՏԱԿԱՆ ԵԿԱՄՈՒՏՆԵՐԻ ՔԱՂԱՔԱԿԱՆՈՒԹՅՈՒՆ, ՀԱՐԿԱՅԻՆ ՎԱՐՉԱՐԱՐՈՒԹՅՈՒՆ</vt:lpstr>
      <vt:lpstr>3․ ՌԱԶՄԱՎԱՐԱԿԱՆ ՊԼԱՆԱՎՈՐՈՒՄ, ՄԻՋՆԱԺԱՄԿԵՏ ԾԱԽՍԵՐԻ ԾՐԱԳՐԵՐԻ ԵՎ ՊԵՏԱԿԱՆ ԲՅՈՒՋԵԻ ԿԱԶՄՈՒՄ</vt:lpstr>
      <vt:lpstr>Слайд 14</vt:lpstr>
      <vt:lpstr>3․ ՌԱԶՄԱՎԱՐԱԿԱՆ ՊԼԱՆԱՎՈՐՈՒՄ, ՄԻՋՆԱԺԱՄԿԵՏ ԾԱԽՍԵՐԻ ԾՐԱԳՐԵՐԻ ԵՎ ՊԵՏԱԿԱՆ ԲՅՈՒՋԵԻ ԿԱԶՄՈՒՄ</vt:lpstr>
      <vt:lpstr>4.  ԲՅՈՒՋԵԻ ԿԱՏԱՐՄԱՆ ԳՈՐԾԸՆԹԱՑԻ ՀՍԿՈՂՈՒԹՅՈՒՆ, ԳԱՆՁԱՊԵՏԱԿԱՆ ՀԱՄԱԿԱՐԳ</vt:lpstr>
      <vt:lpstr>4.  ԲՅՈՒՋԵԻ ԿԱՏԱՐՄԱՆ ԳՈՐԾԸՆԹԱՑԻ ՀՍԿՈՂՈՒԹՅՈՒՆ, ԳԱՆՁԱՊԵՏԱԿԱՆ ՀԱՄԱԿԱՐԳ</vt:lpstr>
      <vt:lpstr>4.  ԲՅՈՒՋԵԻ ԿԱՏԱՐՄԱՆ ԳՈՐԾԸՆԹԱՑԻ ՀՍԿՈՂՈՒԹՅՈՒՆ, ԳԱՆՁԱՊԵՏԱԿԱՆ ՀԱՄԱԿԱՐԳ</vt:lpstr>
      <vt:lpstr>  5. ՊԵՏԱԿԱՆ ՊԱՐՏՔ</vt:lpstr>
      <vt:lpstr>6․ ՀԱՆՐԱՅԻՆ ՀԱՏՎԱԾԻ ՀԱՇՎԱՊԱՀԱԿԱՆ ՀԱՇՎԱՌՈՒՄ</vt:lpstr>
      <vt:lpstr>7․ ԿՈՐՊՈՐԱՏԻՎ ՀԱՇՎԱՊԱՀԱԿԱՆ ՀԱՇՎԱՌՈՒՄ ԵՎ ԱՈՒԴԻՏ</vt:lpstr>
      <vt:lpstr>8. ՊԵՏԱԿԱՆ ԿԱԶՄԱԿԵՐՊՈՒԹՅՈՒՆՆԵՐԻ ՖԻՆԱՆՍԱԿԱՆ ԿԱՌԱՎԱՐՈՒՄ ԵՎ ՀՍԿՈՂՈՒԹՅՈՒՆ՝ ՊԵՏԱԿԱՆ ՈՉ ԱՌԵՎՏՐԱՅԻՆ ԿԱԶՄԱԿԵՐՊՈՒԹՅՈՒՆՆԵՐ (ՊՈԱԿ)</vt:lpstr>
      <vt:lpstr>9․ ՊԵՏԱԿԱՆ ԳՆՈՒՄՆԵՐ</vt:lpstr>
      <vt:lpstr>9․ ՊԵՏԱԿԱՆ ԳՆՈՒՄՆԵՐ</vt:lpstr>
      <vt:lpstr>10․ ՊԵՏԱԿԱՆ ՆԵՐՔԻՆ ՖԻՆԱՆՍԱԿԱՆ ՀՍԿՈՂՈՒԹՅՈՒՆ ԵՎ ՖԻՆԱՆՍԱԲՅՈՒՋԵՏԱՅԻՆ ՎԵՐԱՀՍԿՈՂՈՒԹՅՈՒՆ</vt:lpstr>
      <vt:lpstr>10․ ՊԵՏԱԿԱՆ ՆԵՐՔԻՆ ՖԻՆԱՆՍԱԿԱՆ ՀՍԿՈՂՈՒԹՅՈՒՆ ԵՎ ՖԻՆԱՆՍԱԲՅՈՒՋԵՏԱՅԻՆ ՎԵՐԱՀՍԿՈՂՈՒԹՅՈՒՆ</vt:lpstr>
      <vt:lpstr>10․ ՊԵՏԱԿԱՆ ՆԵՐՔԻՆ ՖԻՆԱՆՍԱԿԱՆ ՀՍԿՈՂՈՒԹՅՈՒՆ ԵՎ ՖԻՆԱՆՍԱԲՅՈՒՋԵՏԱՅԻՆ ՎԵՐԱՀՍԿՈՂՈՒԹՅՈՒՆ</vt:lpstr>
      <vt:lpstr>11․ ՀԱՆՐԱՅԻՆ ԱԿՏԻՎՆԵՐԻ ԵՎ ՀԱՆՐԱՅԻՆ ՆԵՐԴՐՈՒՄՆԵՐԻ ԿԱՌԱՎԱՐՈՒՄ</vt:lpstr>
      <vt:lpstr>11․ ՀԱՆՐԱՅԻՆ ԱԿՏԻՎՆԵՐԻ ԵՎ ՀԱՆՐԱՅԻՆ ՆԵՐԴՐՈՒՄՆԵՐԻ ԿԱՌԱՎԱՐՈՒՄ</vt:lpstr>
      <vt:lpstr>12․ ՏԻՄ-ԵՐՈՒՄ ՖԻՆԱՆՍԱԿԱՆ ԿԱՌԱՎԱՐՈՒՄ</vt:lpstr>
      <vt:lpstr>13․ ԱՐՏԱՔԻՆ ՎԵՐԱՀՍԿՈՂՈՒԹՅՈՒՆ ԵՎ ԱՈՒԴԻՏ</vt:lpstr>
      <vt:lpstr>13․ ԱՐՏԱՔԻՆ ՎԵՐԱՀՍԿՈՂՈՒԹՅՈՒՆ ԵՎ ԱՈՒԴԻՏ</vt:lpstr>
      <vt:lpstr>14․ ԿԱՌԱՎԱՐՈՒԹՅԱՆ ՖԻՆԱՆՍՆԵՐԻ ԿԱՌԱՎԱՐՄԱՆ ՏԵՂԵԿԱՏՎԱԿԱՆ ՀԱՄԱԿԱՐԳ (ԿՖԿՏՀ)</vt:lpstr>
      <vt:lpstr>ՌԱԶՄԱՎԱՐՈՒԹՅԱՄԲ ՆԱԽԱՏԵՍՎԱԾ ԲԱՐԵՓՈԽՈՒՄՆԵՐԻ ՀԱՄԱԿԱՐԳՈՒՄԸ,  ՊՖԿՀԲ ՂԵԿԱՎԱՐՄՈՒՄՆ ԵՎ ՄՇՏԱԴԻՏԱՐԿՈՒՄ ԻՐԱԿԱՆԱՑՆԵԼՈՒ ԸՆԹԱՑԱԿԱՐԳԵՐԸ</vt:lpstr>
      <vt:lpstr>ՊՖԿՀԲ ՔԱՐՏՈՒՂԱՐՈՒԹՅՈՒՆ</vt:lpstr>
      <vt:lpstr>Слайд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ՀՀ պետական ֆինանսների կառավարման համակարգի 2019-2023 թվականների բարեփոխումների ռազմավարության</dc:title>
  <dc:creator>Lilit Sargsyan</dc:creator>
  <cp:lastModifiedBy>Админ</cp:lastModifiedBy>
  <cp:revision>371</cp:revision>
  <cp:lastPrinted>2019-07-19T08:14:49Z</cp:lastPrinted>
  <dcterms:created xsi:type="dcterms:W3CDTF">2019-07-19T05:40:46Z</dcterms:created>
  <dcterms:modified xsi:type="dcterms:W3CDTF">2019-12-06T18:00:58Z</dcterms:modified>
</cp:coreProperties>
</file>